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8" r:id="rId3"/>
  </p:sldMasterIdLst>
  <p:notesMasterIdLst>
    <p:notesMasterId r:id="rId15"/>
  </p:notesMasterIdLst>
  <p:sldIdLst>
    <p:sldId id="271" r:id="rId4"/>
    <p:sldId id="265" r:id="rId5"/>
    <p:sldId id="266" r:id="rId6"/>
    <p:sldId id="267" r:id="rId7"/>
    <p:sldId id="268" r:id="rId8"/>
    <p:sldId id="270" r:id="rId9"/>
    <p:sldId id="272" r:id="rId10"/>
    <p:sldId id="273" r:id="rId11"/>
    <p:sldId id="274" r:id="rId12"/>
    <p:sldId id="275" r:id="rId13"/>
    <p:sldId id="276" r:id="rId14"/>
  </p:sldIdLst>
  <p:sldSz cx="12192000" cy="6858000"/>
  <p:notesSz cx="7010400" cy="92964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95A"/>
    <a:srgbClr val="FAFAFA"/>
    <a:srgbClr val="AE97A1"/>
    <a:srgbClr val="643428"/>
    <a:srgbClr val="FBFBFB"/>
    <a:srgbClr val="3FA59F"/>
    <a:srgbClr val="FCEEC7"/>
    <a:srgbClr val="F7FAE5"/>
    <a:srgbClr val="FDF0C4"/>
    <a:srgbClr val="C0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C7C9D-4BB0-47A3-A98A-22C821B2E3BC}" type="datetimeFigureOut">
              <a:rPr lang="x-none" smtClean="0"/>
              <a:t>07.02.2025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C3856-69E7-4871-AC45-A1614149D38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6225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36BF47D-40A4-A1C0-09EF-78A8BC387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CC412CE0-317C-4DC0-6108-E507E2A5AE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D351F883-D22A-D66A-A7BD-A25FD9CDA6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4D80D44-B913-E416-8C36-090580FA9F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12932-5204-4311-AE25-8C67730DF944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1490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>
          <a:xfrm>
            <a:off x="8" y="6"/>
            <a:ext cx="2929837" cy="498852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829766" y="9443664"/>
            <a:ext cx="2929837" cy="498851"/>
          </a:xfrm>
          <a:prstGeom prst="rect">
            <a:avLst/>
          </a:prstGeom>
        </p:spPr>
        <p:txBody>
          <a:bodyPr/>
          <a:lstStyle/>
          <a:p>
            <a:fld id="{F1732A2B-0E36-4D94-BE9F-4F520D8A9F09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15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39C8CFD-6A7A-73CE-B925-57541A903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E783587D-56D1-8FC8-0C77-F9E3CE236C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73643D5F-F38D-DECE-654B-D14D81564C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81557E5-F410-C65D-8C81-76AB719704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12932-5204-4311-AE25-8C67730DF944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68641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44311C7-FD3A-8DA6-1D14-69396BC9B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1EB528FD-78B6-9D76-0F61-66349BA455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84F2D528-4133-D97F-6313-8B433EDA42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3EDEA12-6816-18F6-6AA1-E18B3F81F9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12932-5204-4311-AE25-8C67730DF944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0893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29DA501-51A8-D8F3-40CB-700BB5FA8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EE8A567F-3406-6155-1E44-26AE923A15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1B60861B-FB59-CC3B-115B-E3E39685E5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98635E7-E83F-6592-0A72-9C9D2C2355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12932-5204-4311-AE25-8C67730DF944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8895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F83A1FF-1F40-2D6A-B171-94FBBCA6F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23D17271-AAAF-27B1-4E97-29ED31C7D5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F7FEF91D-7DDB-348B-6B29-E33E9A446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467E72F-D131-68EE-7B9F-BEEE8CACFF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12932-5204-4311-AE25-8C67730DF944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43376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>
          <a:xfrm>
            <a:off x="8" y="6"/>
            <a:ext cx="2929837" cy="498852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829766" y="9443664"/>
            <a:ext cx="2929837" cy="498851"/>
          </a:xfrm>
          <a:prstGeom prst="rect">
            <a:avLst/>
          </a:prstGeom>
        </p:spPr>
        <p:txBody>
          <a:bodyPr/>
          <a:lstStyle/>
          <a:p>
            <a:fld id="{F1732A2B-0E36-4D94-BE9F-4F520D8A9F09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4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>
          <a:xfrm>
            <a:off x="8" y="6"/>
            <a:ext cx="2929837" cy="498852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829766" y="9443664"/>
            <a:ext cx="2929837" cy="498851"/>
          </a:xfrm>
          <a:prstGeom prst="rect">
            <a:avLst/>
          </a:prstGeom>
        </p:spPr>
        <p:txBody>
          <a:bodyPr/>
          <a:lstStyle/>
          <a:p>
            <a:fld id="{F1732A2B-0E36-4D94-BE9F-4F520D8A9F09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92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>
          <a:xfrm>
            <a:off x="8" y="6"/>
            <a:ext cx="2929837" cy="498852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829766" y="9443664"/>
            <a:ext cx="2929837" cy="498851"/>
          </a:xfrm>
          <a:prstGeom prst="rect">
            <a:avLst/>
          </a:prstGeom>
        </p:spPr>
        <p:txBody>
          <a:bodyPr/>
          <a:lstStyle/>
          <a:p>
            <a:fld id="{F1732A2B-0E36-4D94-BE9F-4F520D8A9F09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58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>
          <a:xfrm>
            <a:off x="8" y="6"/>
            <a:ext cx="2929837" cy="498852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829766" y="9443664"/>
            <a:ext cx="2929837" cy="498851"/>
          </a:xfrm>
          <a:prstGeom prst="rect">
            <a:avLst/>
          </a:prstGeom>
        </p:spPr>
        <p:txBody>
          <a:bodyPr/>
          <a:lstStyle/>
          <a:p>
            <a:fld id="{F1732A2B-0E36-4D94-BE9F-4F520D8A9F09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707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938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28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92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2478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951A-3C50-4946-929A-F59B771181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57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18B6-E79C-4A5D-A2A5-AFD519856A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92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D71B-4BD7-42AC-AFBF-6BAA7D2FC4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75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6A06-E128-47A4-B296-A47CDE7EAF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00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F109-8B50-4513-9D20-A982071423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9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016D-E415-49BA-9C5B-1B6B5AF316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55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D048-C0FD-4E59-A25D-67FBF3168E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23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280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464E-435E-4296-A3CE-CF6E7A13AA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75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37C4-9302-400E-AC0F-4C63DF7F5E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34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A1B-2D2F-46B5-B20C-A68DB4E910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80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883B-9BBB-4832-B76E-424277A04D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038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951A-3C50-4946-929A-F59B771181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41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18B6-E79C-4A5D-A2A5-AFD519856A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118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D71B-4BD7-42AC-AFBF-6BAA7D2FC4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3797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6A06-E128-47A4-B296-A47CDE7EAF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4957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F109-8B50-4513-9D20-A982071423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560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016D-E415-49BA-9C5B-1B6B5AF316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2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73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D048-C0FD-4E59-A25D-67FBF3168E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113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464E-435E-4296-A3CE-CF6E7A13AA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93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37C4-9302-400E-AC0F-4C63DF7F5E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3895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A1B-2D2F-46B5-B20C-A68DB4E910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37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883B-9BBB-4832-B76E-424277A04D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1016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94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50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478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47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817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63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10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44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8B629-618E-4BBF-8D82-97054B5019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6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8B629-618E-4BBF-8D82-97054B5019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8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76.jpe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11" Type="http://schemas.openxmlformats.org/officeDocument/2006/relationships/image" Target="../media/image80.png"/><Relationship Id="rId5" Type="http://schemas.openxmlformats.org/officeDocument/2006/relationships/image" Target="../media/image78.png"/><Relationship Id="rId10" Type="http://schemas.openxmlformats.org/officeDocument/2006/relationships/image" Target="NULL"/><Relationship Id="rId4" Type="http://schemas.openxmlformats.org/officeDocument/2006/relationships/image" Target="../media/image77.png"/><Relationship Id="rId9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76.jpe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11" Type="http://schemas.openxmlformats.org/officeDocument/2006/relationships/image" Target="../media/image80.png"/><Relationship Id="rId5" Type="http://schemas.openxmlformats.org/officeDocument/2006/relationships/image" Target="../media/image78.png"/><Relationship Id="rId10" Type="http://schemas.openxmlformats.org/officeDocument/2006/relationships/image" Target="NULL"/><Relationship Id="rId4" Type="http://schemas.openxmlformats.org/officeDocument/2006/relationships/image" Target="../media/image77.png"/><Relationship Id="rId9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5" Type="http://schemas.openxmlformats.org/officeDocument/2006/relationships/image" Target="../media/image5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3.jpeg"/><Relationship Id="rId18" Type="http://schemas.openxmlformats.org/officeDocument/2006/relationships/image" Target="../media/image68.jpeg"/><Relationship Id="rId3" Type="http://schemas.openxmlformats.org/officeDocument/2006/relationships/image" Target="../media/image53.jpeg"/><Relationship Id="rId21" Type="http://schemas.openxmlformats.org/officeDocument/2006/relationships/image" Target="../media/image71.jpeg"/><Relationship Id="rId7" Type="http://schemas.openxmlformats.org/officeDocument/2006/relationships/image" Target="../media/image57.jpeg"/><Relationship Id="rId12" Type="http://schemas.openxmlformats.org/officeDocument/2006/relationships/image" Target="../media/image62.jpeg"/><Relationship Id="rId17" Type="http://schemas.openxmlformats.org/officeDocument/2006/relationships/image" Target="../media/image67.jpeg"/><Relationship Id="rId25" Type="http://schemas.openxmlformats.org/officeDocument/2006/relationships/image" Target="../media/image75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6.png"/><Relationship Id="rId20" Type="http://schemas.openxmlformats.org/officeDocument/2006/relationships/image" Target="../media/image7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24" Type="http://schemas.openxmlformats.org/officeDocument/2006/relationships/image" Target="../media/image74.jpeg"/><Relationship Id="rId5" Type="http://schemas.openxmlformats.org/officeDocument/2006/relationships/image" Target="../media/image55.jpeg"/><Relationship Id="rId15" Type="http://schemas.openxmlformats.org/officeDocument/2006/relationships/image" Target="../media/image65.jpeg"/><Relationship Id="rId23" Type="http://schemas.openxmlformats.org/officeDocument/2006/relationships/image" Target="../media/image73.jpeg"/><Relationship Id="rId10" Type="http://schemas.openxmlformats.org/officeDocument/2006/relationships/image" Target="../media/image60.jpeg"/><Relationship Id="rId19" Type="http://schemas.openxmlformats.org/officeDocument/2006/relationships/image" Target="../media/image69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Relationship Id="rId14" Type="http://schemas.openxmlformats.org/officeDocument/2006/relationships/image" Target="../media/image64.jpeg"/><Relationship Id="rId22" Type="http://schemas.openxmlformats.org/officeDocument/2006/relationships/image" Target="../media/image7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76.jpe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11" Type="http://schemas.openxmlformats.org/officeDocument/2006/relationships/image" Target="../media/image80.png"/><Relationship Id="rId5" Type="http://schemas.openxmlformats.org/officeDocument/2006/relationships/image" Target="../media/image78.png"/><Relationship Id="rId10" Type="http://schemas.openxmlformats.org/officeDocument/2006/relationships/image" Target="NULL"/><Relationship Id="rId4" Type="http://schemas.openxmlformats.org/officeDocument/2006/relationships/image" Target="../media/image77.png"/><Relationship Id="rId9" Type="http://schemas.openxmlformats.org/officeDocument/2006/relationships/image" Target="../media/image7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76.jpe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11" Type="http://schemas.openxmlformats.org/officeDocument/2006/relationships/image" Target="../media/image80.png"/><Relationship Id="rId5" Type="http://schemas.openxmlformats.org/officeDocument/2006/relationships/image" Target="../media/image78.png"/><Relationship Id="rId10" Type="http://schemas.openxmlformats.org/officeDocument/2006/relationships/image" Target="NULL"/><Relationship Id="rId4" Type="http://schemas.openxmlformats.org/officeDocument/2006/relationships/image" Target="../media/image77.png"/><Relationship Id="rId9" Type="http://schemas.openxmlformats.org/officeDocument/2006/relationships/image" Target="../media/image7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76.jpe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11" Type="http://schemas.openxmlformats.org/officeDocument/2006/relationships/image" Target="../media/image80.png"/><Relationship Id="rId5" Type="http://schemas.openxmlformats.org/officeDocument/2006/relationships/image" Target="../media/image78.png"/><Relationship Id="rId10" Type="http://schemas.openxmlformats.org/officeDocument/2006/relationships/image" Target="NULL"/><Relationship Id="rId4" Type="http://schemas.openxmlformats.org/officeDocument/2006/relationships/image" Target="../media/image77.png"/><Relationship Id="rId9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/>
          <a:stretch>
            <a:fillRect/>
          </a:stretch>
        </p:blipFill>
        <p:spPr>
          <a:xfrm>
            <a:off x="0" y="0"/>
            <a:ext cx="8452083" cy="6858000"/>
          </a:xfrm>
          <a:prstGeom prst="rect">
            <a:avLst/>
          </a:prstGeom>
        </p:spPr>
      </p:pic>
      <p:sp>
        <p:nvSpPr>
          <p:cNvPr id="3" name="Тікбұрыш 2"/>
          <p:cNvSpPr/>
          <p:nvPr/>
        </p:nvSpPr>
        <p:spPr>
          <a:xfrm>
            <a:off x="3923607" y="3793594"/>
            <a:ext cx="80019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ДОШКОЛЬНЫМ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НАЧАЛЬНЫМ </a:t>
            </a:r>
          </a:p>
          <a:p>
            <a:pPr algn="ctr" defTabSz="457200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ОБРАЗОВАНИЕМ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8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4A66700E-970E-4D87-BF32-BFFC6D4956CB}"/>
              </a:ext>
            </a:extLst>
          </p:cNvPr>
          <p:cNvSpPr/>
          <p:nvPr/>
        </p:nvSpPr>
        <p:spPr>
          <a:xfrm>
            <a:off x="1221979" y="187757"/>
            <a:ext cx="9748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ДОКАЗАННЫЕ ФАКТОРЫ ВЛИЯНИЯ НА КАЧЕСТВО ОБРАЗОВАНИЯ</a:t>
            </a:r>
          </a:p>
        </p:txBody>
      </p:sp>
      <p:pic>
        <p:nvPicPr>
          <p:cNvPr id="13" name="Picture 2" descr="Home page - OECD">
            <a:extLst>
              <a:ext uri="{FF2B5EF4-FFF2-40B4-BE49-F238E27FC236}">
                <a16:creationId xmlns:a16="http://schemas.microsoft.com/office/drawing/2014/main" xmlns="" id="{D8809C80-336E-E67B-2032-FC11F051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861" y="10426839"/>
            <a:ext cx="107587" cy="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20"/>
          <p:cNvSpPr/>
          <p:nvPr/>
        </p:nvSpPr>
        <p:spPr>
          <a:xfrm>
            <a:off x="166543" y="98254"/>
            <a:ext cx="11785600" cy="564503"/>
          </a:xfrm>
          <a:custGeom>
            <a:avLst/>
            <a:gdLst/>
            <a:ahLst/>
            <a:cxnLst/>
            <a:rect l="l" t="t" r="r" b="b"/>
            <a:pathLst>
              <a:path w="5084720" h="1198080">
                <a:moveTo>
                  <a:pt x="4960260" y="1198080"/>
                </a:moveTo>
                <a:lnTo>
                  <a:pt x="124460" y="1198080"/>
                </a:lnTo>
                <a:cubicBezTo>
                  <a:pt x="55880" y="1198080"/>
                  <a:pt x="0" y="1142200"/>
                  <a:pt x="0" y="107362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960260" y="0"/>
                </a:lnTo>
                <a:cubicBezTo>
                  <a:pt x="5028840" y="0"/>
                  <a:pt x="5084720" y="55880"/>
                  <a:pt x="5084720" y="124460"/>
                </a:cubicBezTo>
                <a:lnTo>
                  <a:pt x="5084720" y="1073620"/>
                </a:lnTo>
                <a:cubicBezTo>
                  <a:pt x="5084720" y="1142200"/>
                  <a:pt x="5028840" y="1198080"/>
                  <a:pt x="4960260" y="1198080"/>
                </a:cubicBezTo>
                <a:close/>
              </a:path>
            </a:pathLst>
          </a:custGeom>
          <a:solidFill>
            <a:srgbClr val="F6F6F6"/>
          </a:solidFill>
        </p:spPr>
      </p:sp>
      <p:sp>
        <p:nvSpPr>
          <p:cNvPr id="64" name="Прямоугольник 63"/>
          <p:cNvSpPr/>
          <p:nvPr/>
        </p:nvSpPr>
        <p:spPr>
          <a:xfrm>
            <a:off x="283835" y="152394"/>
            <a:ext cx="11504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НАРАЩИВАНИЕ КОМПЕТЕНЦИЙ до поступления в 1 класс</a:t>
            </a:r>
            <a:endParaRPr lang="kk-KZ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421644" y="1699606"/>
            <a:ext cx="11348715" cy="1555513"/>
            <a:chOff x="2455910" y="7124702"/>
            <a:chExt cx="10333637" cy="2003506"/>
          </a:xfrm>
        </p:grpSpPr>
        <p:pic>
          <p:nvPicPr>
            <p:cNvPr id="67" name="object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2455910" y="7124702"/>
              <a:ext cx="10333637" cy="200350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68" name="TextBox 67"/>
            <p:cNvSpPr txBox="1"/>
            <p:nvPr/>
          </p:nvSpPr>
          <p:spPr>
            <a:xfrm rot="10800000" flipV="1">
              <a:off x="2922490" y="7858722"/>
              <a:ext cx="1182287" cy="42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</a:t>
              </a: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806160" y="7930360"/>
              <a:ext cx="1397250" cy="4256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</a:p>
          </p:txBody>
        </p:sp>
        <p:sp>
          <p:nvSpPr>
            <p:cNvPr id="70" name="Прямоугольник 69"/>
            <p:cNvSpPr/>
            <p:nvPr/>
          </p:nvSpPr>
          <p:spPr>
            <a:xfrm rot="10800000" flipH="1" flipV="1">
              <a:off x="6622701" y="7789256"/>
              <a:ext cx="169187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 rot="10800000" flipV="1">
              <a:off x="8733865" y="7878907"/>
              <a:ext cx="1397250" cy="42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 rot="10800000" flipV="1">
              <a:off x="10869185" y="7821870"/>
              <a:ext cx="1182291" cy="42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лет</a:t>
              </a:r>
            </a:p>
          </p:txBody>
        </p:sp>
      </p:grpSp>
      <p:sp>
        <p:nvSpPr>
          <p:cNvPr id="73" name="Freeform 12"/>
          <p:cNvSpPr/>
          <p:nvPr/>
        </p:nvSpPr>
        <p:spPr>
          <a:xfrm>
            <a:off x="4641697" y="900767"/>
            <a:ext cx="1825053" cy="662953"/>
          </a:xfrm>
          <a:custGeom>
            <a:avLst/>
            <a:gdLst/>
            <a:ahLst/>
            <a:cxnLst/>
            <a:rect l="l" t="t" r="r" b="b"/>
            <a:pathLst>
              <a:path w="2763919" h="882511">
                <a:moveTo>
                  <a:pt x="0" y="0"/>
                </a:moveTo>
                <a:lnTo>
                  <a:pt x="2763918" y="0"/>
                </a:lnTo>
                <a:lnTo>
                  <a:pt x="2763918" y="882511"/>
                </a:lnTo>
                <a:lnTo>
                  <a:pt x="0" y="8825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31"/>
          <p:cNvSpPr/>
          <p:nvPr/>
        </p:nvSpPr>
        <p:spPr>
          <a:xfrm>
            <a:off x="6466750" y="903419"/>
            <a:ext cx="983572" cy="669814"/>
          </a:xfrm>
          <a:custGeom>
            <a:avLst/>
            <a:gdLst/>
            <a:ahLst/>
            <a:cxnLst/>
            <a:rect l="l" t="t" r="r" b="b"/>
            <a:pathLst>
              <a:path w="1226460" h="379088">
                <a:moveTo>
                  <a:pt x="0" y="0"/>
                </a:moveTo>
                <a:lnTo>
                  <a:pt x="1226460" y="0"/>
                </a:lnTo>
                <a:lnTo>
                  <a:pt x="1226460" y="379088"/>
                </a:lnTo>
                <a:lnTo>
                  <a:pt x="0" y="3790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5" name="TextBox 24"/>
          <p:cNvSpPr txBox="1"/>
          <p:nvPr/>
        </p:nvSpPr>
        <p:spPr>
          <a:xfrm>
            <a:off x="6498968" y="837786"/>
            <a:ext cx="5867583" cy="686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ОЗНАКОМЛЕНИЕ </a:t>
            </a:r>
            <a:endParaRPr lang="ru-RU" sz="2000" b="1" dirty="0" smtClean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  <a:p>
            <a:pPr algn="ctr" defTabSz="457200">
              <a:lnSpc>
                <a:spcPts val="2800"/>
              </a:lnSpc>
            </a:pP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С </a:t>
            </a:r>
            <a:r>
              <a:rPr lang="ru-RU" sz="20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ОКРУЖАЮЩИМ  МИРОМ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084F63F8-6A20-25D1-ABD7-29064974B1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69" y="1821298"/>
            <a:ext cx="825593" cy="825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16F5818-0BFA-7E17-1394-EFA5049019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85790" y="1366407"/>
            <a:ext cx="1344349" cy="1150334"/>
          </a:xfrm>
          <a:prstGeom prst="rect">
            <a:avLst/>
          </a:prstGeom>
        </p:spPr>
      </p:pic>
      <p:sp>
        <p:nvSpPr>
          <p:cNvPr id="19" name="TextBox 24"/>
          <p:cNvSpPr txBox="1"/>
          <p:nvPr/>
        </p:nvSpPr>
        <p:spPr>
          <a:xfrm>
            <a:off x="-229917" y="886442"/>
            <a:ext cx="5155074" cy="686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СОЦИАЛЬНО-ЭМОЦИОНАЛЬНЫЕ</a:t>
            </a:r>
          </a:p>
          <a:p>
            <a:pPr algn="ctr" defTabSz="457200">
              <a:lnSpc>
                <a:spcPts val="2800"/>
              </a:lnSpc>
            </a:pP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 НАВЫКИ</a:t>
            </a:r>
            <a:endParaRPr lang="ru-RU" sz="20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59035" y="3340552"/>
            <a:ext cx="2183277" cy="1570483"/>
            <a:chOff x="421643" y="3824805"/>
            <a:chExt cx="2183277" cy="885809"/>
          </a:xfrm>
        </p:grpSpPr>
        <p:sp>
          <p:nvSpPr>
            <p:cNvPr id="3" name="Блок-схема: процесс 2"/>
            <p:cNvSpPr/>
            <p:nvPr/>
          </p:nvSpPr>
          <p:spPr>
            <a:xfrm>
              <a:off x="421643" y="3824805"/>
              <a:ext cx="2183277" cy="885809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TextBox 26"/>
            <p:cNvSpPr txBox="1"/>
            <p:nvPr/>
          </p:nvSpPr>
          <p:spPr>
            <a:xfrm>
              <a:off x="421644" y="3862127"/>
              <a:ext cx="2112056" cy="8332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Узнает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себя на фотографиях, реагирует 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У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лыбается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кивает головой, машет рукой знакомым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взрослым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роявляет 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интерес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 предметам окружающей среды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616266" y="3335595"/>
            <a:ext cx="2158641" cy="1725417"/>
            <a:chOff x="369399" y="3316029"/>
            <a:chExt cx="2078009" cy="2345125"/>
          </a:xfrm>
        </p:grpSpPr>
        <p:sp>
          <p:nvSpPr>
            <p:cNvPr id="28" name="Блок-схема: процесс 27"/>
            <p:cNvSpPr/>
            <p:nvPr/>
          </p:nvSpPr>
          <p:spPr>
            <a:xfrm>
              <a:off x="369399" y="3316029"/>
              <a:ext cx="2078009" cy="2345125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TextBox 26"/>
            <p:cNvSpPr txBox="1"/>
            <p:nvPr/>
          </p:nvSpPr>
          <p:spPr>
            <a:xfrm>
              <a:off x="409560" y="3378409"/>
              <a:ext cx="1950452" cy="22589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Откликается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 свое имя, 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узнает себя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 зеркале и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фотографиях</a:t>
              </a:r>
              <a:endParaRPr lang="ru-RU" sz="12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У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знает 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своих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родителей и взрослых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ближай-шего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окружения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Называет</a:t>
              </a:r>
              <a:r>
                <a:rPr lang="kk-KZ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предметы окружающей среды</a:t>
              </a:r>
              <a:endParaRPr lang="ru-RU" sz="12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864315" y="3331091"/>
            <a:ext cx="2343062" cy="1791721"/>
            <a:chOff x="352063" y="3706035"/>
            <a:chExt cx="2209839" cy="839703"/>
          </a:xfrm>
        </p:grpSpPr>
        <p:sp>
          <p:nvSpPr>
            <p:cNvPr id="31" name="Блок-схема: процесс 30"/>
            <p:cNvSpPr/>
            <p:nvPr/>
          </p:nvSpPr>
          <p:spPr>
            <a:xfrm>
              <a:off x="352063" y="3706035"/>
              <a:ext cx="2209839" cy="839703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TextBox 26"/>
            <p:cNvSpPr txBox="1"/>
            <p:nvPr/>
          </p:nvSpPr>
          <p:spPr>
            <a:xfrm>
              <a:off x="364583" y="3720151"/>
              <a:ext cx="2144787" cy="7789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Называет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имена членов семьи и близких ему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людей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Обыгрывает 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роли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членов семьи в сюжетно-ролевых играх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Использует</a:t>
              </a:r>
              <a:r>
                <a:rPr lang="kk-KZ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предметы окружающей среды </a:t>
              </a:r>
              <a:r>
                <a:rPr lang="kk-KZ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для игры</a:t>
              </a:r>
              <a:endParaRPr lang="ru-RU" sz="1200" b="1" dirty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262187" y="3322696"/>
            <a:ext cx="2271400" cy="2323056"/>
            <a:chOff x="417758" y="3718457"/>
            <a:chExt cx="2185826" cy="1112956"/>
          </a:xfrm>
        </p:grpSpPr>
        <p:sp>
          <p:nvSpPr>
            <p:cNvPr id="34" name="Блок-схема: процесс 33"/>
            <p:cNvSpPr/>
            <p:nvPr/>
          </p:nvSpPr>
          <p:spPr>
            <a:xfrm>
              <a:off x="417758" y="3718457"/>
              <a:ext cx="218582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TextBox 26"/>
            <p:cNvSpPr txBox="1"/>
            <p:nvPr/>
          </p:nvSpPr>
          <p:spPr>
            <a:xfrm>
              <a:off x="433497" y="3724972"/>
              <a:ext cx="2130233" cy="10616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ассказывает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 любимых людях в семье, семейных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праздниках и традициях, родственных связях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Знает и называет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страну,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адрес проживания 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Старается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ответственно выполнить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задание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Знает и проявляет интерес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 профессиям взрослых, к труду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членов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семьи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9594856" y="3322696"/>
            <a:ext cx="2381867" cy="3718184"/>
            <a:chOff x="452028" y="3724315"/>
            <a:chExt cx="2152836" cy="1220444"/>
          </a:xfrm>
        </p:grpSpPr>
        <p:sp>
          <p:nvSpPr>
            <p:cNvPr id="37" name="Блок-схема: процесс 36"/>
            <p:cNvSpPr/>
            <p:nvPr/>
          </p:nvSpPr>
          <p:spPr>
            <a:xfrm>
              <a:off x="452028" y="3724315"/>
              <a:ext cx="215283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TextBox 26"/>
            <p:cNvSpPr txBox="1"/>
            <p:nvPr/>
          </p:nvSpPr>
          <p:spPr>
            <a:xfrm>
              <a:off x="478136" y="3733515"/>
              <a:ext cx="2100620" cy="12112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Знает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 Родине,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госсимво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-лике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праздниках,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нацио-нальных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традициях и обычаях,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проявляет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патриотические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чувства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У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важает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старших и труд взрослых, 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заботится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младших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Знает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времена года, природные явления, животных и растения, 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проявляет заботу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 природе родного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края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Участвует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 коллективных видах деятельности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выполняет поручения, оценивает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результаты работы</a:t>
              </a:r>
              <a:endParaRPr lang="ru-RU" sz="12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endParaRPr lang="ru-RU" sz="1200" b="1" dirty="0" smtClean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976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4A66700E-970E-4D87-BF32-BFFC6D4956CB}"/>
              </a:ext>
            </a:extLst>
          </p:cNvPr>
          <p:cNvSpPr/>
          <p:nvPr/>
        </p:nvSpPr>
        <p:spPr>
          <a:xfrm>
            <a:off x="1221979" y="187757"/>
            <a:ext cx="9748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ДОКАЗАННЫЕ ФАКТОРЫ ВЛИЯНИЯ НА КАЧЕСТВО ОБРАЗОВАНИЯ</a:t>
            </a:r>
          </a:p>
        </p:txBody>
      </p:sp>
      <p:pic>
        <p:nvPicPr>
          <p:cNvPr id="13" name="Picture 2" descr="Home page - OECD">
            <a:extLst>
              <a:ext uri="{FF2B5EF4-FFF2-40B4-BE49-F238E27FC236}">
                <a16:creationId xmlns:a16="http://schemas.microsoft.com/office/drawing/2014/main" xmlns="" id="{D8809C80-336E-E67B-2032-FC11F051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861" y="10426839"/>
            <a:ext cx="107587" cy="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20"/>
          <p:cNvSpPr/>
          <p:nvPr/>
        </p:nvSpPr>
        <p:spPr>
          <a:xfrm>
            <a:off x="166543" y="98254"/>
            <a:ext cx="11785600" cy="564503"/>
          </a:xfrm>
          <a:custGeom>
            <a:avLst/>
            <a:gdLst/>
            <a:ahLst/>
            <a:cxnLst/>
            <a:rect l="l" t="t" r="r" b="b"/>
            <a:pathLst>
              <a:path w="5084720" h="1198080">
                <a:moveTo>
                  <a:pt x="4960260" y="1198080"/>
                </a:moveTo>
                <a:lnTo>
                  <a:pt x="124460" y="1198080"/>
                </a:lnTo>
                <a:cubicBezTo>
                  <a:pt x="55880" y="1198080"/>
                  <a:pt x="0" y="1142200"/>
                  <a:pt x="0" y="107362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960260" y="0"/>
                </a:lnTo>
                <a:cubicBezTo>
                  <a:pt x="5028840" y="0"/>
                  <a:pt x="5084720" y="55880"/>
                  <a:pt x="5084720" y="124460"/>
                </a:cubicBezTo>
                <a:lnTo>
                  <a:pt x="5084720" y="1073620"/>
                </a:lnTo>
                <a:cubicBezTo>
                  <a:pt x="5084720" y="1142200"/>
                  <a:pt x="5028840" y="1198080"/>
                  <a:pt x="4960260" y="1198080"/>
                </a:cubicBezTo>
                <a:close/>
              </a:path>
            </a:pathLst>
          </a:custGeom>
          <a:solidFill>
            <a:srgbClr val="F6F6F6"/>
          </a:solidFill>
        </p:spPr>
      </p:sp>
      <p:sp>
        <p:nvSpPr>
          <p:cNvPr id="64" name="Прямоугольник 63"/>
          <p:cNvSpPr/>
          <p:nvPr/>
        </p:nvSpPr>
        <p:spPr>
          <a:xfrm>
            <a:off x="283835" y="152394"/>
            <a:ext cx="11504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НАРАЩИВАНИЕ КОМПЕТЕНЦИЙ до поступления в 1 класс</a:t>
            </a:r>
            <a:endParaRPr lang="kk-KZ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428374" y="2029836"/>
            <a:ext cx="11348715" cy="1765729"/>
            <a:chOff x="2462038" y="7517049"/>
            <a:chExt cx="10333637" cy="2003506"/>
          </a:xfrm>
        </p:grpSpPr>
        <p:pic>
          <p:nvPicPr>
            <p:cNvPr id="67" name="object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2462038" y="7517049"/>
              <a:ext cx="10333637" cy="200350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68" name="TextBox 67"/>
            <p:cNvSpPr txBox="1"/>
            <p:nvPr/>
          </p:nvSpPr>
          <p:spPr>
            <a:xfrm rot="10800000" flipV="1">
              <a:off x="2947678" y="8071462"/>
              <a:ext cx="1182287" cy="42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</a:t>
              </a: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799849" y="8071462"/>
              <a:ext cx="1397250" cy="4256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</a:p>
          </p:txBody>
        </p:sp>
        <p:sp>
          <p:nvSpPr>
            <p:cNvPr id="70" name="Прямоугольник 69"/>
            <p:cNvSpPr/>
            <p:nvPr/>
          </p:nvSpPr>
          <p:spPr>
            <a:xfrm rot="10800000" flipH="1" flipV="1">
              <a:off x="6657443" y="8091746"/>
              <a:ext cx="169187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 rot="10800000" flipV="1">
              <a:off x="8801697" y="8085879"/>
              <a:ext cx="1397250" cy="42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 rot="10800000" flipV="1">
              <a:off x="10876794" y="8093123"/>
              <a:ext cx="1182291" cy="42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лет</a:t>
              </a:r>
            </a:p>
          </p:txBody>
        </p:sp>
      </p:grpSp>
      <p:sp>
        <p:nvSpPr>
          <p:cNvPr id="73" name="Freeform 12"/>
          <p:cNvSpPr/>
          <p:nvPr/>
        </p:nvSpPr>
        <p:spPr>
          <a:xfrm>
            <a:off x="4877900" y="1004974"/>
            <a:ext cx="1825053" cy="662953"/>
          </a:xfrm>
          <a:custGeom>
            <a:avLst/>
            <a:gdLst/>
            <a:ahLst/>
            <a:cxnLst/>
            <a:rect l="l" t="t" r="r" b="b"/>
            <a:pathLst>
              <a:path w="2763919" h="882511">
                <a:moveTo>
                  <a:pt x="0" y="0"/>
                </a:moveTo>
                <a:lnTo>
                  <a:pt x="2763918" y="0"/>
                </a:lnTo>
                <a:lnTo>
                  <a:pt x="2763918" y="882511"/>
                </a:lnTo>
                <a:lnTo>
                  <a:pt x="0" y="8825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31"/>
          <p:cNvSpPr/>
          <p:nvPr/>
        </p:nvSpPr>
        <p:spPr>
          <a:xfrm>
            <a:off x="6705664" y="1004533"/>
            <a:ext cx="983572" cy="669814"/>
          </a:xfrm>
          <a:custGeom>
            <a:avLst/>
            <a:gdLst/>
            <a:ahLst/>
            <a:cxnLst/>
            <a:rect l="l" t="t" r="r" b="b"/>
            <a:pathLst>
              <a:path w="1226460" h="379088">
                <a:moveTo>
                  <a:pt x="0" y="0"/>
                </a:moveTo>
                <a:lnTo>
                  <a:pt x="1226460" y="0"/>
                </a:lnTo>
                <a:lnTo>
                  <a:pt x="1226460" y="379088"/>
                </a:lnTo>
                <a:lnTo>
                  <a:pt x="0" y="3790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5" name="TextBox 24"/>
          <p:cNvSpPr txBox="1"/>
          <p:nvPr/>
        </p:nvSpPr>
        <p:spPr>
          <a:xfrm>
            <a:off x="6498968" y="837786"/>
            <a:ext cx="5867583" cy="686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ОСНОВЫ  </a:t>
            </a:r>
          </a:p>
          <a:p>
            <a:pPr algn="ctr" defTabSz="457200">
              <a:lnSpc>
                <a:spcPts val="2800"/>
              </a:lnSpc>
            </a:pPr>
            <a:r>
              <a:rPr lang="ru-RU" sz="20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БЕЗОПАСНОСТИ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084F63F8-6A20-25D1-ABD7-29064974B1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960" y="1848047"/>
            <a:ext cx="825593" cy="825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16F5818-0BFA-7E17-1394-EFA5049019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27565" y="1572759"/>
            <a:ext cx="1344349" cy="1150334"/>
          </a:xfrm>
          <a:prstGeom prst="rect">
            <a:avLst/>
          </a:prstGeom>
        </p:spPr>
      </p:pic>
      <p:sp>
        <p:nvSpPr>
          <p:cNvPr id="19" name="TextBox 24"/>
          <p:cNvSpPr txBox="1"/>
          <p:nvPr/>
        </p:nvSpPr>
        <p:spPr>
          <a:xfrm>
            <a:off x="-236832" y="962369"/>
            <a:ext cx="5155074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НАВЫКИ БЕЗОПАСНОЙ ЖИЗНЕДЕЯТЕЛЬНОСТИ</a:t>
            </a:r>
            <a:endParaRPr lang="ru-RU" sz="20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95009" y="3866816"/>
            <a:ext cx="2135452" cy="903329"/>
            <a:chOff x="421644" y="3824805"/>
            <a:chExt cx="2135452" cy="1112956"/>
          </a:xfrm>
        </p:grpSpPr>
        <p:sp>
          <p:nvSpPr>
            <p:cNvPr id="3" name="Блок-схема: процесс 2"/>
            <p:cNvSpPr/>
            <p:nvPr/>
          </p:nvSpPr>
          <p:spPr>
            <a:xfrm>
              <a:off x="421644" y="3824805"/>
              <a:ext cx="2135452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TextBox 26"/>
            <p:cNvSpPr txBox="1"/>
            <p:nvPr/>
          </p:nvSpPr>
          <p:spPr>
            <a:xfrm>
              <a:off x="421644" y="3895337"/>
              <a:ext cx="2063860" cy="7963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4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Понимает </a:t>
              </a:r>
              <a:r>
                <a:rPr lang="ru-RU" sz="14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значение слов «можно», «нельзя», «опасно»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500517" y="3875577"/>
            <a:ext cx="2307446" cy="1169881"/>
            <a:chOff x="316610" y="3593111"/>
            <a:chExt cx="2152836" cy="2345125"/>
          </a:xfrm>
        </p:grpSpPr>
        <p:sp>
          <p:nvSpPr>
            <p:cNvPr id="28" name="Блок-схема: процесс 27"/>
            <p:cNvSpPr/>
            <p:nvPr/>
          </p:nvSpPr>
          <p:spPr>
            <a:xfrm>
              <a:off x="316610" y="3593111"/>
              <a:ext cx="2152836" cy="2345125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TextBox 26"/>
            <p:cNvSpPr txBox="1"/>
            <p:nvPr/>
          </p:nvSpPr>
          <p:spPr>
            <a:xfrm>
              <a:off x="357712" y="3673842"/>
              <a:ext cx="2047587" cy="21593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4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Знает </a:t>
              </a:r>
              <a:r>
                <a:rPr lang="ru-RU" sz="14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правила безопасного </a:t>
              </a:r>
              <a:r>
                <a:rPr lang="ru-RU" sz="14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поведе-ния</a:t>
              </a:r>
              <a:r>
                <a:rPr lang="ru-RU" sz="14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 прогулке и во время игр с </a:t>
              </a:r>
              <a:r>
                <a:rPr lang="ru-RU" sz="14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водой и песком</a:t>
              </a:r>
              <a:endParaRPr lang="ru-RU" sz="14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854960" y="3875575"/>
            <a:ext cx="2343062" cy="1169885"/>
            <a:chOff x="391122" y="3701397"/>
            <a:chExt cx="2209839" cy="440325"/>
          </a:xfrm>
        </p:grpSpPr>
        <p:sp>
          <p:nvSpPr>
            <p:cNvPr id="31" name="Блок-схема: процесс 30"/>
            <p:cNvSpPr/>
            <p:nvPr/>
          </p:nvSpPr>
          <p:spPr>
            <a:xfrm>
              <a:off x="391122" y="3701397"/>
              <a:ext cx="2209839" cy="440325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2" name="TextBox 26"/>
            <p:cNvSpPr txBox="1"/>
            <p:nvPr/>
          </p:nvSpPr>
          <p:spPr>
            <a:xfrm>
              <a:off x="443219" y="3716556"/>
              <a:ext cx="2032912" cy="3243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4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Соблюдает </a:t>
              </a:r>
              <a:r>
                <a:rPr lang="ru-RU" sz="14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правила безопасного </a:t>
              </a:r>
              <a:r>
                <a:rPr lang="ru-RU" sz="14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поведе-ния</a:t>
              </a:r>
              <a:r>
                <a:rPr lang="ru-RU" sz="14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 группе, на прогулке и в природе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256515" y="3875575"/>
            <a:ext cx="2282963" cy="1169883"/>
            <a:chOff x="406631" y="3718457"/>
            <a:chExt cx="2196953" cy="1112956"/>
          </a:xfrm>
        </p:grpSpPr>
        <p:sp>
          <p:nvSpPr>
            <p:cNvPr id="34" name="Блок-схема: процесс 33"/>
            <p:cNvSpPr/>
            <p:nvPr/>
          </p:nvSpPr>
          <p:spPr>
            <a:xfrm>
              <a:off x="417758" y="3718457"/>
              <a:ext cx="218582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TextBox 26"/>
            <p:cNvSpPr txBox="1"/>
            <p:nvPr/>
          </p:nvSpPr>
          <p:spPr>
            <a:xfrm>
              <a:off x="406631" y="3728193"/>
              <a:ext cx="2130233" cy="10009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4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Знает </a:t>
              </a:r>
              <a:r>
                <a:rPr lang="ru-RU" sz="14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элементарные правила поведения в окружающей среде, </a:t>
              </a:r>
              <a:r>
                <a:rPr lang="ru-RU" sz="14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проявляет осторожность</a:t>
              </a:r>
              <a:endParaRPr lang="ru-RU" sz="14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9607147" y="3866816"/>
            <a:ext cx="2357286" cy="2357241"/>
            <a:chOff x="452028" y="3724315"/>
            <a:chExt cx="2152836" cy="1195611"/>
          </a:xfrm>
        </p:grpSpPr>
        <p:sp>
          <p:nvSpPr>
            <p:cNvPr id="37" name="Блок-схема: процесс 36"/>
            <p:cNvSpPr/>
            <p:nvPr/>
          </p:nvSpPr>
          <p:spPr>
            <a:xfrm>
              <a:off x="452028" y="3724315"/>
              <a:ext cx="215283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TextBox 26"/>
            <p:cNvSpPr txBox="1"/>
            <p:nvPr/>
          </p:nvSpPr>
          <p:spPr>
            <a:xfrm>
              <a:off x="478136" y="3733515"/>
              <a:ext cx="2100620" cy="11864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4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Владеет навыками </a:t>
              </a:r>
              <a:r>
                <a:rPr lang="ru-RU" sz="14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безопасного поведения дома, в общественных местах, на дороге, в природе </a:t>
              </a:r>
              <a:endParaRPr lang="ru-RU" sz="14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4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Знает номера </a:t>
              </a:r>
              <a:r>
                <a:rPr lang="ru-RU" sz="14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телефонов служб, может позвонить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4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Знает как действовать </a:t>
              </a:r>
              <a:r>
                <a:rPr lang="kk-KZ" sz="14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при ЧС</a:t>
              </a:r>
              <a:endParaRPr lang="ru-RU" sz="14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endParaRPr lang="ru-RU" sz="1200" b="1" dirty="0" smtClean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066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F9CE570-B9AA-0934-8E22-258F28176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xmlns="" id="{C4696855-5E19-C97A-8D28-E0BBE90AA1FB}"/>
              </a:ext>
            </a:extLst>
          </p:cNvPr>
          <p:cNvSpPr/>
          <p:nvPr/>
        </p:nvSpPr>
        <p:spPr>
          <a:xfrm>
            <a:off x="2574564" y="1569094"/>
            <a:ext cx="2412995" cy="521745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Понимает, воспринимает, произносит отдельные слова</a:t>
            </a: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</a:t>
            </a:r>
            <a:r>
              <a:rPr lang="ru-RU" sz="1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ассматривает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иллюстрации</a:t>
            </a:r>
            <a:r>
              <a:rPr lang="ru-RU" sz="1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картинки в </a:t>
            </a:r>
            <a:r>
              <a:rPr lang="ru-RU" sz="11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книгах</a:t>
            </a: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ru-RU" sz="11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оказывает </a:t>
            </a:r>
            <a:r>
              <a:rPr lang="ru-RU" sz="11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знакомые персонажи</a:t>
            </a: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xmlns="" id="{DF25C027-2D61-2FAD-DE80-0C5D81C30372}"/>
              </a:ext>
            </a:extLst>
          </p:cNvPr>
          <p:cNvSpPr/>
          <p:nvPr/>
        </p:nvSpPr>
        <p:spPr>
          <a:xfrm>
            <a:off x="5245697" y="1669972"/>
            <a:ext cx="2098040" cy="517243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just"/>
            <a:endParaRPr lang="ru-RU" sz="1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</a:t>
            </a:r>
            <a:r>
              <a:rPr lang="ru-RU" sz="12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обирает пирамидку с </a:t>
            </a:r>
            <a:r>
              <a:rPr lang="ru-RU" sz="1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помощью </a:t>
            </a:r>
            <a:r>
              <a:rPr lang="ru-RU" sz="12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взрослого</a:t>
            </a: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lang="ru-RU" sz="12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ыбирает предметы соответствующей </a:t>
            </a:r>
            <a:r>
              <a:rPr lang="ru-RU" sz="1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формы (круглые, квадратные)</a:t>
            </a:r>
          </a:p>
          <a:p>
            <a:pPr marL="12700" algn="just" defTabSz="850900">
              <a:spcAft>
                <a:spcPts val="100"/>
              </a:spcAft>
              <a:tabLst>
                <a:tab pos="1976438" algn="l"/>
              </a:tabLst>
            </a:pPr>
            <a:endParaRPr lang="x-none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850900">
              <a:tabLst>
                <a:tab pos="1976438" algn="l"/>
              </a:tabLst>
            </a:pPr>
            <a:endParaRPr lang="ru-RU" sz="10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xmlns="" id="{D3E906BF-9940-6B7C-9282-722D1B2EB899}"/>
              </a:ext>
            </a:extLst>
          </p:cNvPr>
          <p:cNvSpPr/>
          <p:nvPr/>
        </p:nvSpPr>
        <p:spPr>
          <a:xfrm>
            <a:off x="7467665" y="1692017"/>
            <a:ext cx="2305875" cy="515038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1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Узнает </a:t>
            </a:r>
            <a:r>
              <a:rPr lang="ru-RU" sz="1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себя на </a:t>
            </a:r>
            <a:r>
              <a:rPr lang="ru-RU" sz="11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фотографиях</a:t>
            </a: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41350" lvl="1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1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Выражает эмоции</a:t>
            </a: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ru-RU" sz="11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овторяет </a:t>
            </a:r>
            <a:r>
              <a:rPr lang="ru-RU" sz="1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движения в играх</a:t>
            </a:r>
          </a:p>
          <a:p>
            <a:pPr algn="just" defTabSz="850900">
              <a:tabLst>
                <a:tab pos="1976438" algn="l"/>
              </a:tabLst>
            </a:pPr>
            <a:endParaRPr lang="x-none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xmlns="" id="{51970EB7-D873-B95A-DB99-2D351111CD1F}"/>
              </a:ext>
            </a:extLst>
          </p:cNvPr>
          <p:cNvSpPr/>
          <p:nvPr/>
        </p:nvSpPr>
        <p:spPr>
          <a:xfrm>
            <a:off x="10001504" y="1624949"/>
            <a:ext cx="2098040" cy="513333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4150" indent="-171450" algn="ctr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Понимает значение слов «можно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нельзя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опасно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endParaRPr lang="ru-RU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x-none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</a:t>
            </a:r>
            <a:r>
              <a:rPr lang="ru-RU" sz="12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нает элементарные правила безопасного поведения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xmlns="" id="{E4D09987-7E90-57B1-FD22-1A257E378D8E}"/>
              </a:ext>
            </a:extLst>
          </p:cNvPr>
          <p:cNvSpPr/>
          <p:nvPr/>
        </p:nvSpPr>
        <p:spPr>
          <a:xfrm>
            <a:off x="271089" y="1624950"/>
            <a:ext cx="2098040" cy="521746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algn="just" defTabSz="850900">
              <a:spcAft>
                <a:spcPts val="100"/>
              </a:spcAft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Повторяет движения 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показу взрослого</a:t>
            </a:r>
          </a:p>
          <a:p>
            <a:pPr marL="171450" indent="-171450" algn="ctr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</a:t>
            </a:r>
            <a:r>
              <a:rPr lang="ru-RU" sz="12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одит </a:t>
            </a:r>
            <a:r>
              <a:rPr lang="ru-RU" sz="12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</a:t>
            </a:r>
            <a:r>
              <a:rPr lang="ru-RU" sz="1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прямой дороге</a:t>
            </a:r>
          </a:p>
          <a:p>
            <a:pPr algn="just" defTabSz="850900">
              <a:tabLst>
                <a:tab pos="1976438" algn="l"/>
              </a:tabLst>
            </a:pPr>
            <a:r>
              <a:rPr lang="ru-RU" sz="1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just" defTabSz="850900">
              <a:tabLst>
                <a:tab pos="1976438" algn="l"/>
              </a:tabLst>
            </a:pPr>
            <a:endParaRPr lang="x-none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850900"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3" name="Стрелка: пятиугольник 7">
            <a:extLst>
              <a:ext uri="{FF2B5EF4-FFF2-40B4-BE49-F238E27FC236}">
                <a16:creationId xmlns:a16="http://schemas.microsoft.com/office/drawing/2014/main" xmlns="" id="{0EEF5585-B3F7-2FA9-C2D4-A5A07A5E0727}"/>
              </a:ext>
            </a:extLst>
          </p:cNvPr>
          <p:cNvSpPr/>
          <p:nvPr/>
        </p:nvSpPr>
        <p:spPr>
          <a:xfrm rot="5400000">
            <a:off x="5843828" y="-5306620"/>
            <a:ext cx="355751" cy="12043411"/>
          </a:xfrm>
          <a:prstGeom prst="homePlate">
            <a:avLst>
              <a:gd name="adj" fmla="val 88555"/>
            </a:avLst>
          </a:prstGeom>
          <a:solidFill>
            <a:srgbClr val="4ECCC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kk-KZ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Основные умения и </a:t>
            </a:r>
            <a:r>
              <a:rPr lang="kk-KZ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навыки детей раннего возраста </a:t>
            </a:r>
            <a:r>
              <a:rPr lang="kk-KZ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(1 год)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xmlns="" id="{77F662A5-8685-8AB5-087E-BB7DCD27A98C}"/>
              </a:ext>
            </a:extLst>
          </p:cNvPr>
          <p:cNvGrpSpPr/>
          <p:nvPr/>
        </p:nvGrpSpPr>
        <p:grpSpPr>
          <a:xfrm>
            <a:off x="5229217" y="945981"/>
            <a:ext cx="2076027" cy="555139"/>
            <a:chOff x="4697380" y="741349"/>
            <a:chExt cx="2076027" cy="350509"/>
          </a:xfrm>
        </p:grpSpPr>
        <p:sp>
          <p:nvSpPr>
            <p:cNvPr id="47" name="object 27">
              <a:extLst>
                <a:ext uri="{FF2B5EF4-FFF2-40B4-BE49-F238E27FC236}">
                  <a16:creationId xmlns:a16="http://schemas.microsoft.com/office/drawing/2014/main" xmlns="" id="{95B1DA8E-9838-725B-B697-572C7E8C60AC}"/>
                </a:ext>
              </a:extLst>
            </p:cNvPr>
            <p:cNvSpPr/>
            <p:nvPr/>
          </p:nvSpPr>
          <p:spPr>
            <a:xfrm>
              <a:off x="4697380" y="741349"/>
              <a:ext cx="2076027" cy="35050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6DE9EF88-29A0-6063-3548-4334B81B9395}"/>
                </a:ext>
              </a:extLst>
            </p:cNvPr>
            <p:cNvSpPr txBox="1"/>
            <p:nvPr/>
          </p:nvSpPr>
          <p:spPr>
            <a:xfrm>
              <a:off x="4899280" y="783839"/>
              <a:ext cx="1727200" cy="216846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ОСНОВЫ  МАТЕМАТИКИ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xmlns="" id="{077430D5-6174-8619-53FE-AD850B1AD288}"/>
              </a:ext>
            </a:extLst>
          </p:cNvPr>
          <p:cNvGrpSpPr/>
          <p:nvPr/>
        </p:nvGrpSpPr>
        <p:grpSpPr>
          <a:xfrm>
            <a:off x="2709994" y="945982"/>
            <a:ext cx="2076027" cy="555139"/>
            <a:chOff x="2527146" y="752774"/>
            <a:chExt cx="2076027" cy="352277"/>
          </a:xfrm>
        </p:grpSpPr>
        <p:sp>
          <p:nvSpPr>
            <p:cNvPr id="48" name="object 27">
              <a:extLst>
                <a:ext uri="{FF2B5EF4-FFF2-40B4-BE49-F238E27FC236}">
                  <a16:creationId xmlns:a16="http://schemas.microsoft.com/office/drawing/2014/main" xmlns="" id="{9BDEA98E-DC00-798E-3D90-C6222ECF8C44}"/>
                </a:ext>
              </a:extLst>
            </p:cNvPr>
            <p:cNvSpPr/>
            <p:nvPr/>
          </p:nvSpPr>
          <p:spPr>
            <a:xfrm>
              <a:off x="2527146" y="752774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203CE20-A75A-3B2A-A129-1A042D9B6A33}"/>
                </a:ext>
              </a:extLst>
            </p:cNvPr>
            <p:cNvSpPr txBox="1"/>
            <p:nvPr/>
          </p:nvSpPr>
          <p:spPr>
            <a:xfrm>
              <a:off x="2702882" y="795908"/>
              <a:ext cx="1727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РЕЧИ</a:t>
              </a:r>
              <a:endParaRPr lang="ru-RU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CBB5B729-60E2-6526-C799-9B86D12E573F}"/>
              </a:ext>
            </a:extLst>
          </p:cNvPr>
          <p:cNvGrpSpPr/>
          <p:nvPr/>
        </p:nvGrpSpPr>
        <p:grpSpPr>
          <a:xfrm>
            <a:off x="260503" y="932916"/>
            <a:ext cx="2076027" cy="645357"/>
            <a:chOff x="353753" y="738607"/>
            <a:chExt cx="2076027" cy="400110"/>
          </a:xfrm>
        </p:grpSpPr>
        <p:sp>
          <p:nvSpPr>
            <p:cNvPr id="41" name="object 27">
              <a:extLst>
                <a:ext uri="{FF2B5EF4-FFF2-40B4-BE49-F238E27FC236}">
                  <a16:creationId xmlns:a16="http://schemas.microsoft.com/office/drawing/2014/main" xmlns="" id="{77AF1B3E-8C99-1341-5C8A-1CE0AC27CCA9}"/>
                </a:ext>
              </a:extLst>
            </p:cNvPr>
            <p:cNvSpPr/>
            <p:nvPr/>
          </p:nvSpPr>
          <p:spPr>
            <a:xfrm>
              <a:off x="353753" y="738607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AF76C882-4820-6D7C-BA58-D5EAEE9C6E16}"/>
                </a:ext>
              </a:extLst>
            </p:cNvPr>
            <p:cNvSpPr txBox="1"/>
            <p:nvPr/>
          </p:nvSpPr>
          <p:spPr>
            <a:xfrm>
              <a:off x="406274" y="738607"/>
              <a:ext cx="19564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ФИЗИЧЕСКОЕ ВОСПИТАНИЕ</a:t>
              </a: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xmlns="" id="{81904D8D-919B-E3A9-09D3-A3775C32B035}"/>
              </a:ext>
            </a:extLst>
          </p:cNvPr>
          <p:cNvGrpSpPr/>
          <p:nvPr/>
        </p:nvGrpSpPr>
        <p:grpSpPr>
          <a:xfrm>
            <a:off x="7516978" y="937326"/>
            <a:ext cx="2120392" cy="572449"/>
            <a:chOff x="6922908" y="736044"/>
            <a:chExt cx="2120392" cy="352679"/>
          </a:xfrm>
        </p:grpSpPr>
        <p:sp>
          <p:nvSpPr>
            <p:cNvPr id="46" name="object 27">
              <a:extLst>
                <a:ext uri="{FF2B5EF4-FFF2-40B4-BE49-F238E27FC236}">
                  <a16:creationId xmlns:a16="http://schemas.microsoft.com/office/drawing/2014/main" xmlns="" id="{0A6FF646-88DD-7C2C-E8D3-A6D52796FEBD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92059F24-11D3-0B0D-814E-E1E3CEBBBA95}"/>
                </a:ext>
              </a:extLst>
            </p:cNvPr>
            <p:cNvSpPr txBox="1"/>
            <p:nvPr/>
          </p:nvSpPr>
          <p:spPr>
            <a:xfrm>
              <a:off x="7154370" y="736044"/>
              <a:ext cx="1727200" cy="352679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ОЗНАКОМЛЕНИЕ С ОКРУЖАЮЩИМ МИРОМ</a:t>
              </a: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xmlns="" id="{AFD6D28F-D0D5-229A-DBD1-EED360A4CCCB}"/>
              </a:ext>
            </a:extLst>
          </p:cNvPr>
          <p:cNvGrpSpPr/>
          <p:nvPr/>
        </p:nvGrpSpPr>
        <p:grpSpPr>
          <a:xfrm>
            <a:off x="9963007" y="945980"/>
            <a:ext cx="2120392" cy="612933"/>
            <a:chOff x="6922908" y="736044"/>
            <a:chExt cx="2120392" cy="377621"/>
          </a:xfrm>
        </p:grpSpPr>
        <p:sp>
          <p:nvSpPr>
            <p:cNvPr id="56" name="object 27">
              <a:extLst>
                <a:ext uri="{FF2B5EF4-FFF2-40B4-BE49-F238E27FC236}">
                  <a16:creationId xmlns:a16="http://schemas.microsoft.com/office/drawing/2014/main" xmlns="" id="{D743C5DD-4665-9CAA-6688-D843016C9780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D68A5729-D42F-2A09-E25D-8CB819F2111B}"/>
                </a:ext>
              </a:extLst>
            </p:cNvPr>
            <p:cNvSpPr txBox="1"/>
            <p:nvPr/>
          </p:nvSpPr>
          <p:spPr>
            <a:xfrm>
              <a:off x="7154370" y="736044"/>
              <a:ext cx="1727200" cy="377621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ОСНОВЫ БЕЗОПАСНОСТИ</a:t>
              </a: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38" y="1538774"/>
            <a:ext cx="1736407" cy="17364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92" y="4411626"/>
            <a:ext cx="1541020" cy="1541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09" y="5086850"/>
            <a:ext cx="1206523" cy="12065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692" y="3634397"/>
            <a:ext cx="1078466" cy="1078466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2483225" y="1207655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5024495" y="1188605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21" y="3962400"/>
            <a:ext cx="1447800" cy="1447800"/>
          </a:xfrm>
          <a:prstGeom prst="rect">
            <a:avLst/>
          </a:prstGeom>
        </p:spPr>
      </p:pic>
      <p:cxnSp>
        <p:nvCxnSpPr>
          <p:cNvPr id="40" name="Прямая соединительная линия 39"/>
          <p:cNvCxnSpPr/>
          <p:nvPr/>
        </p:nvCxnSpPr>
        <p:spPr>
          <a:xfrm flipH="1">
            <a:off x="7417608" y="1218731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91" y="1541820"/>
            <a:ext cx="1200654" cy="120065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8035291" y="3035116"/>
            <a:ext cx="1284173" cy="1198562"/>
          </a:xfrm>
          <a:prstGeom prst="rect">
            <a:avLst/>
          </a:prstGeom>
        </p:spPr>
      </p:pic>
      <p:cxnSp>
        <p:nvCxnSpPr>
          <p:cNvPr id="45" name="Прямая соединительная линия 44"/>
          <p:cNvCxnSpPr/>
          <p:nvPr/>
        </p:nvCxnSpPr>
        <p:spPr>
          <a:xfrm flipH="1">
            <a:off x="9843245" y="1162409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63" y="1520494"/>
            <a:ext cx="1366260" cy="136626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144" y="3931920"/>
            <a:ext cx="1508760" cy="15087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11" y="1624949"/>
            <a:ext cx="1531620" cy="1531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55" b="25135"/>
          <a:stretch/>
        </p:blipFill>
        <p:spPr>
          <a:xfrm>
            <a:off x="3058748" y="1629368"/>
            <a:ext cx="1523050" cy="15133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037" y="4631871"/>
            <a:ext cx="1288810" cy="128881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12192000" cy="306649"/>
          </a:xfrm>
          <a:prstGeom prst="rect">
            <a:avLst/>
          </a:prstGeom>
          <a:solidFill>
            <a:srgbClr val="C0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СОВЕТЫ ПЕДАГОГАМ И РОДИТЕЛЯМ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61458" y="298896"/>
            <a:ext cx="1320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ОБЪЯСНИТЬ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83982" y="271095"/>
            <a:ext cx="11192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ПОКАЗАТЬ</a:t>
            </a:r>
            <a:endParaRPr lang="ru-RU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778658" y="271096"/>
            <a:ext cx="21291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ВЫПОЛНИТЬ ВМЕСТЕ</a:t>
            </a:r>
            <a:endParaRPr lang="ru-RU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08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D7A35B6-9174-61D8-79AA-513278DC8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="" xmlns:a16="http://schemas.microsoft.com/office/drawing/2014/main" id="{5EABA6B8-B375-314E-5FE2-80640C37EE49}"/>
              </a:ext>
            </a:extLst>
          </p:cNvPr>
          <p:cNvSpPr/>
          <p:nvPr/>
        </p:nvSpPr>
        <p:spPr>
          <a:xfrm>
            <a:off x="2373143" y="1526326"/>
            <a:ext cx="2098040" cy="521745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3663" algn="ctr">
              <a:buFont typeface="Wingdings" panose="05000000000000000000" pitchFamily="2" charset="2"/>
              <a:buChar char="Ø"/>
              <a:tabLst>
                <a:tab pos="1968500" algn="l"/>
              </a:tabLst>
            </a:pP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</a:t>
            </a:r>
            <a:r>
              <a:rPr lang="ru-RU" sz="12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быгрывает </a:t>
            </a:r>
            <a:r>
              <a:rPr lang="ru-RU" sz="1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действия (движения) персонажей</a:t>
            </a:r>
          </a:p>
        </p:txBody>
      </p:sp>
      <p:sp>
        <p:nvSpPr>
          <p:cNvPr id="7" name="object 7">
            <a:extLst>
              <a:ext uri="{FF2B5EF4-FFF2-40B4-BE49-F238E27FC236}">
                <a16:creationId xmlns="" xmlns:a16="http://schemas.microsoft.com/office/drawing/2014/main" id="{5ED5E60D-8869-76B0-738E-88A7424B2DDA}"/>
              </a:ext>
            </a:extLst>
          </p:cNvPr>
          <p:cNvSpPr/>
          <p:nvPr/>
        </p:nvSpPr>
        <p:spPr>
          <a:xfrm>
            <a:off x="4638308" y="1510649"/>
            <a:ext cx="2101897" cy="517243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1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</a:t>
            </a:r>
            <a:r>
              <a:rPr lang="ru-RU" sz="12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оотносит </a:t>
            </a:r>
            <a:r>
              <a:rPr lang="ru-RU" sz="1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отбирает геометрические фигуры различной </a:t>
            </a:r>
            <a:r>
              <a:rPr lang="ru-RU" sz="12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величины</a:t>
            </a: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2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Сравнивает </a:t>
            </a:r>
            <a:r>
              <a:rPr lang="ru-RU" sz="1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предметы по:</a:t>
            </a:r>
          </a:p>
          <a:p>
            <a:pPr algn="ctr"/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ru-RU" sz="1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цвету, </a:t>
            </a:r>
            <a:r>
              <a:rPr lang="ru-RU" sz="12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объему</a:t>
            </a:r>
            <a:r>
              <a:rPr lang="ru-RU" sz="1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2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форме</a:t>
            </a: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="" xmlns:a16="http://schemas.microsoft.com/office/drawing/2014/main" id="{CBAD69FE-E2AE-5029-3554-9A0BE1F3FA16}"/>
              </a:ext>
            </a:extLst>
          </p:cNvPr>
          <p:cNvSpPr/>
          <p:nvPr/>
        </p:nvSpPr>
        <p:spPr>
          <a:xfrm>
            <a:off x="6928429" y="1432741"/>
            <a:ext cx="2582827" cy="515038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="" xmlns:a16="http://schemas.microsoft.com/office/drawing/2014/main" id="{D641B4EA-4946-C31C-52AF-47232F8A2D3D}"/>
              </a:ext>
            </a:extLst>
          </p:cNvPr>
          <p:cNvSpPr/>
          <p:nvPr/>
        </p:nvSpPr>
        <p:spPr>
          <a:xfrm>
            <a:off x="9711172" y="1426840"/>
            <a:ext cx="2343666" cy="513333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="" xmlns:a16="http://schemas.microsoft.com/office/drawing/2014/main" id="{984A92CD-D599-95A1-5E1C-F7DCFC0EE86A}"/>
              </a:ext>
            </a:extLst>
          </p:cNvPr>
          <p:cNvSpPr/>
          <p:nvPr/>
        </p:nvSpPr>
        <p:spPr>
          <a:xfrm>
            <a:off x="137161" y="1510650"/>
            <a:ext cx="2004520" cy="521746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2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Ходит по кругу </a:t>
            </a:r>
          </a:p>
          <a:p>
            <a:pPr marL="176213" indent="-176213" algn="ctr"/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850900"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850900">
              <a:tabLst>
                <a:tab pos="1976438" algn="l"/>
              </a:tabLst>
            </a:pPr>
            <a:endParaRPr lang="x-none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850900"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трелка: пятиугольник 7">
            <a:extLst>
              <a:ext uri="{FF2B5EF4-FFF2-40B4-BE49-F238E27FC236}">
                <a16:creationId xmlns:a16="http://schemas.microsoft.com/office/drawing/2014/main" xmlns="" id="{0EEF5585-B3F7-2FA9-C2D4-A5A07A5E0727}"/>
              </a:ext>
            </a:extLst>
          </p:cNvPr>
          <p:cNvSpPr/>
          <p:nvPr/>
        </p:nvSpPr>
        <p:spPr>
          <a:xfrm rot="5400000">
            <a:off x="5883818" y="-5318815"/>
            <a:ext cx="355751" cy="12043411"/>
          </a:xfrm>
          <a:prstGeom prst="homePlate">
            <a:avLst>
              <a:gd name="adj" fmla="val 88555"/>
            </a:avLst>
          </a:prstGeom>
          <a:solidFill>
            <a:srgbClr val="4ECCC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Основные умения и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навыки детей младшего возраста (2 года)</a:t>
            </a: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77F662A5-8685-8AB5-087E-BB7DCD27A98C}"/>
              </a:ext>
            </a:extLst>
          </p:cNvPr>
          <p:cNvGrpSpPr/>
          <p:nvPr/>
        </p:nvGrpSpPr>
        <p:grpSpPr>
          <a:xfrm>
            <a:off x="4600567" y="900261"/>
            <a:ext cx="2076027" cy="555139"/>
            <a:chOff x="4697380" y="741349"/>
            <a:chExt cx="2076027" cy="350509"/>
          </a:xfrm>
        </p:grpSpPr>
        <p:sp>
          <p:nvSpPr>
            <p:cNvPr id="44" name="object 27">
              <a:extLst>
                <a:ext uri="{FF2B5EF4-FFF2-40B4-BE49-F238E27FC236}">
                  <a16:creationId xmlns:a16="http://schemas.microsoft.com/office/drawing/2014/main" xmlns="" id="{95B1DA8E-9838-725B-B697-572C7E8C60AC}"/>
                </a:ext>
              </a:extLst>
            </p:cNvPr>
            <p:cNvSpPr/>
            <p:nvPr/>
          </p:nvSpPr>
          <p:spPr>
            <a:xfrm>
              <a:off x="4697380" y="741349"/>
              <a:ext cx="2076027" cy="35050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6DE9EF88-29A0-6063-3548-4334B81B9395}"/>
                </a:ext>
              </a:extLst>
            </p:cNvPr>
            <p:cNvSpPr txBox="1"/>
            <p:nvPr/>
          </p:nvSpPr>
          <p:spPr>
            <a:xfrm>
              <a:off x="4899280" y="783839"/>
              <a:ext cx="1727200" cy="216846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ОСНОВЫ  МАТЕМАТИКИ</a:t>
              </a: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xmlns="" id="{077430D5-6174-8619-53FE-AD850B1AD288}"/>
              </a:ext>
            </a:extLst>
          </p:cNvPr>
          <p:cNvGrpSpPr/>
          <p:nvPr/>
        </p:nvGrpSpPr>
        <p:grpSpPr>
          <a:xfrm>
            <a:off x="2348193" y="903214"/>
            <a:ext cx="2076027" cy="555139"/>
            <a:chOff x="2527146" y="752774"/>
            <a:chExt cx="2076027" cy="352277"/>
          </a:xfrm>
        </p:grpSpPr>
        <p:sp>
          <p:nvSpPr>
            <p:cNvPr id="51" name="object 27">
              <a:extLst>
                <a:ext uri="{FF2B5EF4-FFF2-40B4-BE49-F238E27FC236}">
                  <a16:creationId xmlns:a16="http://schemas.microsoft.com/office/drawing/2014/main" xmlns="" id="{9BDEA98E-DC00-798E-3D90-C6222ECF8C44}"/>
                </a:ext>
              </a:extLst>
            </p:cNvPr>
            <p:cNvSpPr/>
            <p:nvPr/>
          </p:nvSpPr>
          <p:spPr>
            <a:xfrm>
              <a:off x="2527146" y="752774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8203CE20-A75A-3B2A-A129-1A042D9B6A33}"/>
                </a:ext>
              </a:extLst>
            </p:cNvPr>
            <p:cNvSpPr txBox="1"/>
            <p:nvPr/>
          </p:nvSpPr>
          <p:spPr>
            <a:xfrm>
              <a:off x="2702882" y="795908"/>
              <a:ext cx="1727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РЕЧИ</a:t>
              </a:r>
              <a:endParaRPr lang="ru-RU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xmlns="" id="{CBB5B729-60E2-6526-C799-9B86D12E573F}"/>
              </a:ext>
            </a:extLst>
          </p:cNvPr>
          <p:cNvGrpSpPr/>
          <p:nvPr/>
        </p:nvGrpSpPr>
        <p:grpSpPr>
          <a:xfrm>
            <a:off x="58939" y="910720"/>
            <a:ext cx="2076027" cy="645357"/>
            <a:chOff x="353753" y="738607"/>
            <a:chExt cx="2076027" cy="400110"/>
          </a:xfrm>
        </p:grpSpPr>
        <p:sp>
          <p:nvSpPr>
            <p:cNvPr id="59" name="object 27">
              <a:extLst>
                <a:ext uri="{FF2B5EF4-FFF2-40B4-BE49-F238E27FC236}">
                  <a16:creationId xmlns:a16="http://schemas.microsoft.com/office/drawing/2014/main" xmlns="" id="{77AF1B3E-8C99-1341-5C8A-1CE0AC27CCA9}"/>
                </a:ext>
              </a:extLst>
            </p:cNvPr>
            <p:cNvSpPr/>
            <p:nvPr/>
          </p:nvSpPr>
          <p:spPr>
            <a:xfrm>
              <a:off x="353753" y="738607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AF76C882-4820-6D7C-BA58-D5EAEE9C6E16}"/>
                </a:ext>
              </a:extLst>
            </p:cNvPr>
            <p:cNvSpPr txBox="1"/>
            <p:nvPr/>
          </p:nvSpPr>
          <p:spPr>
            <a:xfrm>
              <a:off x="406274" y="738607"/>
              <a:ext cx="19564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ФИЗИЧЕСКОЕ ВОСПИТАНИЕ</a:t>
              </a: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xmlns="" id="{81904D8D-919B-E3A9-09D3-A3775C32B035}"/>
              </a:ext>
            </a:extLst>
          </p:cNvPr>
          <p:cNvGrpSpPr/>
          <p:nvPr/>
        </p:nvGrpSpPr>
        <p:grpSpPr>
          <a:xfrm>
            <a:off x="6939704" y="913396"/>
            <a:ext cx="2120392" cy="572449"/>
            <a:chOff x="6922908" y="736044"/>
            <a:chExt cx="2120392" cy="352679"/>
          </a:xfrm>
        </p:grpSpPr>
        <p:sp>
          <p:nvSpPr>
            <p:cNvPr id="62" name="object 27">
              <a:extLst>
                <a:ext uri="{FF2B5EF4-FFF2-40B4-BE49-F238E27FC236}">
                  <a16:creationId xmlns:a16="http://schemas.microsoft.com/office/drawing/2014/main" xmlns="" id="{0A6FF646-88DD-7C2C-E8D3-A6D52796FEBD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2059F24-11D3-0B0D-814E-E1E3CEBBBA95}"/>
                </a:ext>
              </a:extLst>
            </p:cNvPr>
            <p:cNvSpPr txBox="1"/>
            <p:nvPr/>
          </p:nvSpPr>
          <p:spPr>
            <a:xfrm>
              <a:off x="7154370" y="736044"/>
              <a:ext cx="1727200" cy="352679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ОЗНАКОМЛЕНИЕ С ОКРУЖАЮЩИМ МИРОМ</a:t>
              </a: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xmlns="" id="{AFD6D28F-D0D5-229A-DBD1-EED360A4CCCB}"/>
              </a:ext>
            </a:extLst>
          </p:cNvPr>
          <p:cNvGrpSpPr/>
          <p:nvPr/>
        </p:nvGrpSpPr>
        <p:grpSpPr>
          <a:xfrm>
            <a:off x="9753993" y="943144"/>
            <a:ext cx="2120392" cy="612933"/>
            <a:chOff x="6922908" y="736044"/>
            <a:chExt cx="2120392" cy="377621"/>
          </a:xfrm>
        </p:grpSpPr>
        <p:sp>
          <p:nvSpPr>
            <p:cNvPr id="66" name="object 27">
              <a:extLst>
                <a:ext uri="{FF2B5EF4-FFF2-40B4-BE49-F238E27FC236}">
                  <a16:creationId xmlns:a16="http://schemas.microsoft.com/office/drawing/2014/main" xmlns="" id="{D743C5DD-4665-9CAA-6688-D843016C9780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D68A5729-D42F-2A09-E25D-8CB819F2111B}"/>
                </a:ext>
              </a:extLst>
            </p:cNvPr>
            <p:cNvSpPr txBox="1"/>
            <p:nvPr/>
          </p:nvSpPr>
          <p:spPr>
            <a:xfrm>
              <a:off x="7154370" y="736044"/>
              <a:ext cx="1727200" cy="377621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ОСНОВЫ БЕЗОПАСНОСТИ</a:t>
              </a:r>
            </a:p>
          </p:txBody>
        </p:sp>
      </p:grpSp>
      <p:sp>
        <p:nvSpPr>
          <p:cNvPr id="68" name="Прямоугольник 67"/>
          <p:cNvSpPr/>
          <p:nvPr/>
        </p:nvSpPr>
        <p:spPr>
          <a:xfrm>
            <a:off x="0" y="0"/>
            <a:ext cx="12192000" cy="306649"/>
          </a:xfrm>
          <a:prstGeom prst="rect">
            <a:avLst/>
          </a:prstGeom>
          <a:solidFill>
            <a:srgbClr val="C0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СОВЕТЫ ПЕДАГОГАМ И РОДИТЕЛЯМ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356104" y="300090"/>
            <a:ext cx="1320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ОБЪЯСНИТЬ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745566" y="278757"/>
            <a:ext cx="11192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ПОКАЗАТЬ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8778658" y="271096"/>
            <a:ext cx="21291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ВЫПОЛНИТЬ ВМЕСТЕ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0" y="2131005"/>
            <a:ext cx="1783080" cy="178308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33054" y="1556077"/>
            <a:ext cx="1951958" cy="1910504"/>
            <a:chOff x="2449626" y="1851200"/>
            <a:chExt cx="3708217" cy="379355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9626" y="1851200"/>
              <a:ext cx="3708217" cy="3708217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5499696" y="2809185"/>
              <a:ext cx="630576" cy="358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2664008" y="2844154"/>
              <a:ext cx="605790" cy="21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2455349" y="4076406"/>
              <a:ext cx="891503" cy="286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2603505" y="5248830"/>
              <a:ext cx="605790" cy="395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5542167" y="4097473"/>
              <a:ext cx="605790" cy="351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5490194" y="5244742"/>
              <a:ext cx="605790" cy="351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359251" y="3401730"/>
            <a:ext cx="1770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ctr">
              <a:buFont typeface="Wingdings" panose="05000000000000000000" pitchFamily="2" charset="2"/>
              <a:buChar char="Ø"/>
            </a:pP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Называет 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игрушки, одежду, фрукты и др</a:t>
            </a: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8" y="4123390"/>
            <a:ext cx="1674653" cy="1674653"/>
          </a:xfrm>
          <a:prstGeom prst="rect">
            <a:avLst/>
          </a:prstGeom>
        </p:spPr>
      </p:pic>
      <p:cxnSp>
        <p:nvCxnSpPr>
          <p:cNvPr id="77" name="Прямая соединительная линия 76"/>
          <p:cNvCxnSpPr/>
          <p:nvPr/>
        </p:nvCxnSpPr>
        <p:spPr>
          <a:xfrm flipH="1">
            <a:off x="2186045" y="1207655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08" y="1714500"/>
            <a:ext cx="1569702" cy="1569702"/>
          </a:xfrm>
          <a:prstGeom prst="rect">
            <a:avLst/>
          </a:prstGeom>
        </p:spPr>
      </p:pic>
      <p:pic>
        <p:nvPicPr>
          <p:cNvPr id="1026" name="Picture 2" descr="мультяшный картинку двух летнего ребенка казахской национальности с карими глазами сравнивает предметы по: цвету, объему, форме кубиков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451" y="4214298"/>
            <a:ext cx="1583745" cy="158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Прямая соединительная линия 77"/>
          <p:cNvCxnSpPr/>
          <p:nvPr/>
        </p:nvCxnSpPr>
        <p:spPr>
          <a:xfrm flipH="1">
            <a:off x="6750732" y="1191150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4490888" y="1196157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143" y="1603001"/>
            <a:ext cx="1482997" cy="14829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612323" y="3154089"/>
            <a:ext cx="29832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Узнает 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себя в зеркале и на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фотографиях, своих 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родителей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взрослых 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 ближайшего окружения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8" y="5274514"/>
            <a:ext cx="1263167" cy="126316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770705" y="4916861"/>
            <a:ext cx="27922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Различает несколько видов овощей и фруктов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215568" y="6522536"/>
            <a:ext cx="20859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Играет с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другими детьми</a:t>
            </a:r>
            <a:endParaRPr lang="ru-RU" sz="1100" dirty="0"/>
          </a:p>
        </p:txBody>
      </p:sp>
      <p:pic>
        <p:nvPicPr>
          <p:cNvPr id="1030" name="Picture 6" descr="мультяшный картинка двух летнего ребенка казахской национальности с карими глазами различает несколько видов овощей и фруктов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6"/>
          <a:stretch/>
        </p:blipFill>
        <p:spPr bwMode="auto">
          <a:xfrm>
            <a:off x="7490663" y="3815539"/>
            <a:ext cx="1287744" cy="10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мультяшный картинку двух летнего ребенка казахской национальности с карими глазами знает дом и квартиру, где проживает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603" y="1603001"/>
            <a:ext cx="1444455" cy="144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Прямая соединительная линия 83"/>
          <p:cNvCxnSpPr/>
          <p:nvPr/>
        </p:nvCxnSpPr>
        <p:spPr>
          <a:xfrm flipH="1">
            <a:off x="9543006" y="1064059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602" y="3245615"/>
            <a:ext cx="1462211" cy="1462211"/>
          </a:xfrm>
          <a:prstGeom prst="rect">
            <a:avLst/>
          </a:prstGeom>
        </p:spPr>
      </p:pic>
      <p:sp>
        <p:nvSpPr>
          <p:cNvPr id="81" name="Прямоугольник 80"/>
          <p:cNvSpPr/>
          <p:nvPr/>
        </p:nvSpPr>
        <p:spPr>
          <a:xfrm>
            <a:off x="9584742" y="5028602"/>
            <a:ext cx="24554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Знает:</a:t>
            </a:r>
          </a:p>
          <a:p>
            <a:pPr algn="just"/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дом и квартиру, где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проживает;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ctr"/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некоторые виды транспортных  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2212734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D17448E-59AF-5CC5-4BBB-4D289DC07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="" xmlns:a16="http://schemas.microsoft.com/office/drawing/2014/main" id="{94DB4334-7647-7D10-F14B-A022B2347F89}"/>
              </a:ext>
            </a:extLst>
          </p:cNvPr>
          <p:cNvSpPr/>
          <p:nvPr/>
        </p:nvSpPr>
        <p:spPr>
          <a:xfrm>
            <a:off x="2336470" y="1580833"/>
            <a:ext cx="2564049" cy="521745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Рассказывает 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том,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 слышал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видел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делал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Рассматривает иллюстрации, картинки,  высказывает свои мысли по увиденному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5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05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Обыгрывает вместе со взрослыми сказки, простые сценки</a:t>
            </a:r>
          </a:p>
          <a:p>
            <a:pPr algn="just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="" xmlns:a16="http://schemas.microsoft.com/office/drawing/2014/main" id="{0142FC08-0908-2CDC-774B-3F9802F7F84C}"/>
              </a:ext>
            </a:extLst>
          </p:cNvPr>
          <p:cNvSpPr/>
          <p:nvPr/>
        </p:nvSpPr>
        <p:spPr>
          <a:xfrm>
            <a:off x="5019026" y="1608343"/>
            <a:ext cx="2320248" cy="517243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just"/>
            <a:endParaRPr lang="ru-RU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="" xmlns:a16="http://schemas.microsoft.com/office/drawing/2014/main" id="{6E9E342F-B418-05B2-902E-CA8C129892E7}"/>
              </a:ext>
            </a:extLst>
          </p:cNvPr>
          <p:cNvSpPr/>
          <p:nvPr/>
        </p:nvSpPr>
        <p:spPr>
          <a:xfrm>
            <a:off x="56134" y="1589702"/>
            <a:ext cx="2177554" cy="521746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5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Ходит,</a:t>
            </a:r>
            <a:r>
              <a:rPr lang="ru-RU" sz="1100" kern="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взявшись за руки, </a:t>
            </a:r>
            <a:r>
              <a:rPr lang="ru-RU" sz="11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1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положении полусидя, 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обходя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предметы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algn="just"/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</a:t>
            </a:r>
            <a:r>
              <a:rPr lang="ru-RU" sz="1100" kern="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егает </a:t>
            </a:r>
            <a:r>
              <a:rPr lang="ru-RU" sz="11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1100" kern="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разных направлениях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ru-RU" sz="11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рыгает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высоты, </a:t>
            </a:r>
            <a:r>
              <a:rPr lang="ru-RU" sz="11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1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длину</a:t>
            </a:r>
          </a:p>
          <a:p>
            <a:pPr algn="just" defTabSz="850900"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850900">
              <a:tabLst>
                <a:tab pos="1976438" algn="l"/>
              </a:tabLst>
            </a:pPr>
            <a:endParaRPr lang="x-none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850900"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трелка: пятиугольник 7">
            <a:extLst>
              <a:ext uri="{FF2B5EF4-FFF2-40B4-BE49-F238E27FC236}">
                <a16:creationId xmlns:a16="http://schemas.microsoft.com/office/drawing/2014/main" xmlns="" id="{0EEF5585-B3F7-2FA9-C2D4-A5A07A5E0727}"/>
              </a:ext>
            </a:extLst>
          </p:cNvPr>
          <p:cNvSpPr/>
          <p:nvPr/>
        </p:nvSpPr>
        <p:spPr>
          <a:xfrm rot="5400000">
            <a:off x="5883818" y="-5318815"/>
            <a:ext cx="355751" cy="12043411"/>
          </a:xfrm>
          <a:prstGeom prst="homePlate">
            <a:avLst>
              <a:gd name="adj" fmla="val 88555"/>
            </a:avLst>
          </a:prstGeom>
          <a:solidFill>
            <a:srgbClr val="4ECCC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Основные 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умения и навыки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детей среднего возраста (3 года)</a:t>
            </a: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77F662A5-8685-8AB5-087E-BB7DCD27A98C}"/>
              </a:ext>
            </a:extLst>
          </p:cNvPr>
          <p:cNvGrpSpPr/>
          <p:nvPr/>
        </p:nvGrpSpPr>
        <p:grpSpPr>
          <a:xfrm>
            <a:off x="5131689" y="1027645"/>
            <a:ext cx="2076027" cy="555139"/>
            <a:chOff x="4697380" y="741349"/>
            <a:chExt cx="2076027" cy="350509"/>
          </a:xfrm>
        </p:grpSpPr>
        <p:sp>
          <p:nvSpPr>
            <p:cNvPr id="38" name="object 27">
              <a:extLst>
                <a:ext uri="{FF2B5EF4-FFF2-40B4-BE49-F238E27FC236}">
                  <a16:creationId xmlns:a16="http://schemas.microsoft.com/office/drawing/2014/main" xmlns="" id="{95B1DA8E-9838-725B-B697-572C7E8C60AC}"/>
                </a:ext>
              </a:extLst>
            </p:cNvPr>
            <p:cNvSpPr/>
            <p:nvPr/>
          </p:nvSpPr>
          <p:spPr>
            <a:xfrm>
              <a:off x="4697380" y="741349"/>
              <a:ext cx="2076027" cy="35050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6DE9EF88-29A0-6063-3548-4334B81B9395}"/>
                </a:ext>
              </a:extLst>
            </p:cNvPr>
            <p:cNvSpPr txBox="1"/>
            <p:nvPr/>
          </p:nvSpPr>
          <p:spPr>
            <a:xfrm>
              <a:off x="4899280" y="783839"/>
              <a:ext cx="1727200" cy="216846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ОСНОВЫ  МАТЕМАТИКИ</a:t>
              </a: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077430D5-6174-8619-53FE-AD850B1AD288}"/>
              </a:ext>
            </a:extLst>
          </p:cNvPr>
          <p:cNvGrpSpPr/>
          <p:nvPr/>
        </p:nvGrpSpPr>
        <p:grpSpPr>
          <a:xfrm>
            <a:off x="2646862" y="1034563"/>
            <a:ext cx="2076027" cy="555139"/>
            <a:chOff x="2527146" y="752774"/>
            <a:chExt cx="2076027" cy="352277"/>
          </a:xfrm>
        </p:grpSpPr>
        <p:sp>
          <p:nvSpPr>
            <p:cNvPr id="43" name="object 27">
              <a:extLst>
                <a:ext uri="{FF2B5EF4-FFF2-40B4-BE49-F238E27FC236}">
                  <a16:creationId xmlns:a16="http://schemas.microsoft.com/office/drawing/2014/main" xmlns="" id="{9BDEA98E-DC00-798E-3D90-C6222ECF8C44}"/>
                </a:ext>
              </a:extLst>
            </p:cNvPr>
            <p:cNvSpPr/>
            <p:nvPr/>
          </p:nvSpPr>
          <p:spPr>
            <a:xfrm>
              <a:off x="2527146" y="752774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8203CE20-A75A-3B2A-A129-1A042D9B6A33}"/>
                </a:ext>
              </a:extLst>
            </p:cNvPr>
            <p:cNvSpPr txBox="1"/>
            <p:nvPr/>
          </p:nvSpPr>
          <p:spPr>
            <a:xfrm>
              <a:off x="2702882" y="795908"/>
              <a:ext cx="1727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РЕЧИ</a:t>
              </a:r>
              <a:endParaRPr lang="ru-RU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xmlns="" id="{CBB5B729-60E2-6526-C799-9B86D12E573F}"/>
              </a:ext>
            </a:extLst>
          </p:cNvPr>
          <p:cNvGrpSpPr/>
          <p:nvPr/>
        </p:nvGrpSpPr>
        <p:grpSpPr>
          <a:xfrm>
            <a:off x="140200" y="1004155"/>
            <a:ext cx="2076027" cy="645357"/>
            <a:chOff x="353753" y="738607"/>
            <a:chExt cx="2076027" cy="400110"/>
          </a:xfrm>
        </p:grpSpPr>
        <p:sp>
          <p:nvSpPr>
            <p:cNvPr id="50" name="object 27">
              <a:extLst>
                <a:ext uri="{FF2B5EF4-FFF2-40B4-BE49-F238E27FC236}">
                  <a16:creationId xmlns:a16="http://schemas.microsoft.com/office/drawing/2014/main" xmlns="" id="{77AF1B3E-8C99-1341-5C8A-1CE0AC27CCA9}"/>
                </a:ext>
              </a:extLst>
            </p:cNvPr>
            <p:cNvSpPr/>
            <p:nvPr/>
          </p:nvSpPr>
          <p:spPr>
            <a:xfrm>
              <a:off x="353753" y="738607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AF76C882-4820-6D7C-BA58-D5EAEE9C6E16}"/>
                </a:ext>
              </a:extLst>
            </p:cNvPr>
            <p:cNvSpPr txBox="1"/>
            <p:nvPr/>
          </p:nvSpPr>
          <p:spPr>
            <a:xfrm>
              <a:off x="406274" y="738607"/>
              <a:ext cx="19564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ФИЗИЧЕСКОЕ ВОСПИТАНИЕ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xmlns="" id="{81904D8D-919B-E3A9-09D3-A3775C32B035}"/>
              </a:ext>
            </a:extLst>
          </p:cNvPr>
          <p:cNvGrpSpPr/>
          <p:nvPr/>
        </p:nvGrpSpPr>
        <p:grpSpPr>
          <a:xfrm>
            <a:off x="7652770" y="1015585"/>
            <a:ext cx="2120392" cy="572449"/>
            <a:chOff x="6922908" y="736044"/>
            <a:chExt cx="2120392" cy="352679"/>
          </a:xfrm>
        </p:grpSpPr>
        <p:sp>
          <p:nvSpPr>
            <p:cNvPr id="58" name="object 27">
              <a:extLst>
                <a:ext uri="{FF2B5EF4-FFF2-40B4-BE49-F238E27FC236}">
                  <a16:creationId xmlns:a16="http://schemas.microsoft.com/office/drawing/2014/main" xmlns="" id="{0A6FF646-88DD-7C2C-E8D3-A6D52796FEBD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92059F24-11D3-0B0D-814E-E1E3CEBBBA95}"/>
                </a:ext>
              </a:extLst>
            </p:cNvPr>
            <p:cNvSpPr txBox="1"/>
            <p:nvPr/>
          </p:nvSpPr>
          <p:spPr>
            <a:xfrm>
              <a:off x="7154370" y="736044"/>
              <a:ext cx="1727200" cy="352679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ОЗНАКОМЛЕНИЕ С ОКРУЖАЮЩИМ МИРОМ</a:t>
              </a: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AFD6D28F-D0D5-229A-DBD1-EED360A4CCCB}"/>
              </a:ext>
            </a:extLst>
          </p:cNvPr>
          <p:cNvGrpSpPr/>
          <p:nvPr/>
        </p:nvGrpSpPr>
        <p:grpSpPr>
          <a:xfrm>
            <a:off x="10001504" y="934408"/>
            <a:ext cx="2120392" cy="612933"/>
            <a:chOff x="6922908" y="736044"/>
            <a:chExt cx="2120392" cy="377621"/>
          </a:xfrm>
        </p:grpSpPr>
        <p:sp>
          <p:nvSpPr>
            <p:cNvPr id="61" name="object 27">
              <a:extLst>
                <a:ext uri="{FF2B5EF4-FFF2-40B4-BE49-F238E27FC236}">
                  <a16:creationId xmlns:a16="http://schemas.microsoft.com/office/drawing/2014/main" xmlns="" id="{D743C5DD-4665-9CAA-6688-D843016C9780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D68A5729-D42F-2A09-E25D-8CB819F2111B}"/>
                </a:ext>
              </a:extLst>
            </p:cNvPr>
            <p:cNvSpPr txBox="1"/>
            <p:nvPr/>
          </p:nvSpPr>
          <p:spPr>
            <a:xfrm>
              <a:off x="7154370" y="736044"/>
              <a:ext cx="1727200" cy="377621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ОСНОВЫ БЕЗОПАСНОСТИ</a:t>
              </a:r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0" y="0"/>
            <a:ext cx="12192000" cy="306649"/>
          </a:xfrm>
          <a:prstGeom prst="rect">
            <a:avLst/>
          </a:prstGeom>
          <a:solidFill>
            <a:srgbClr val="C0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СОВЕТЫ ПЕДАГОГАМ И РОДИТЕЛЯМ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131689" y="277940"/>
            <a:ext cx="1320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ОБЪЯСНИТЬ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1323338" y="240110"/>
            <a:ext cx="11192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ПОКАЗАТЬ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778658" y="271096"/>
            <a:ext cx="21291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ВЫПОЛНИТЬ ВМЕСТЕ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77" y="1638821"/>
            <a:ext cx="1330905" cy="13309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80" y="3523604"/>
            <a:ext cx="1337350" cy="1337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30" y="5380091"/>
            <a:ext cx="1280160" cy="1280160"/>
          </a:xfrm>
          <a:prstGeom prst="rect">
            <a:avLst/>
          </a:prstGeom>
        </p:spPr>
      </p:pic>
      <p:cxnSp>
        <p:nvCxnSpPr>
          <p:cNvPr id="68" name="Прямая соединительная линия 67"/>
          <p:cNvCxnSpPr/>
          <p:nvPr/>
        </p:nvCxnSpPr>
        <p:spPr>
          <a:xfrm flipH="1">
            <a:off x="2306474" y="1175667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9865800" y="1186485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b="13702"/>
          <a:stretch/>
        </p:blipFill>
        <p:spPr>
          <a:xfrm>
            <a:off x="2942820" y="1647255"/>
            <a:ext cx="1326297" cy="11445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015" y="3303338"/>
            <a:ext cx="1311102" cy="13111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02" y="5153731"/>
            <a:ext cx="1283718" cy="1283718"/>
          </a:xfrm>
          <a:prstGeom prst="rect">
            <a:avLst/>
          </a:prstGeom>
        </p:spPr>
      </p:pic>
      <p:cxnSp>
        <p:nvCxnSpPr>
          <p:cNvPr id="70" name="Прямая соединительная линия 69"/>
          <p:cNvCxnSpPr/>
          <p:nvPr/>
        </p:nvCxnSpPr>
        <p:spPr>
          <a:xfrm flipH="1">
            <a:off x="4927754" y="1270917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551" y="1651466"/>
            <a:ext cx="1318260" cy="13182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635" y="3091552"/>
            <a:ext cx="1295400" cy="1295400"/>
          </a:xfrm>
          <a:prstGeom prst="rect">
            <a:avLst/>
          </a:prstGeom>
        </p:spPr>
      </p:pic>
      <p:pic>
        <p:nvPicPr>
          <p:cNvPr id="2050" name="Picture 2" descr="cartoon picture of a three-year-old Kazakh child with brown eyes, the child knows and shows: geometric shapes triangle squar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38" y="4454235"/>
            <a:ext cx="1118688" cy="111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884506" y="1827454"/>
            <a:ext cx="11583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Различает понятия «один», «много»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79302" y="3159382"/>
            <a:ext cx="122252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Находит в окружающей среде одинаковые предметы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841321" y="4646004"/>
            <a:ext cx="12110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Знает и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показывает геометрические 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фигуры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961757" y="5758301"/>
            <a:ext cx="16092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Определяет пространственные направления по отношению к себе</a:t>
            </a: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flipH="1">
            <a:off x="7501826" y="1187694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448" y="1608343"/>
            <a:ext cx="1285077" cy="1285077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7501826" y="2935129"/>
            <a:ext cx="210960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Обыгрывает роли членов семьи в сюжетно-ролевых играх</a:t>
            </a:r>
          </a:p>
        </p:txBody>
      </p:sp>
      <p:pic>
        <p:nvPicPr>
          <p:cNvPr id="2048" name="Рисунок 20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455" y="3517094"/>
            <a:ext cx="1384199" cy="1384199"/>
          </a:xfrm>
          <a:prstGeom prst="rect">
            <a:avLst/>
          </a:prstGeom>
        </p:spPr>
      </p:pic>
      <p:sp>
        <p:nvSpPr>
          <p:cNvPr id="2049" name="Прямоугольник 2048"/>
          <p:cNvSpPr/>
          <p:nvPr/>
        </p:nvSpPr>
        <p:spPr>
          <a:xfrm>
            <a:off x="7467229" y="4821621"/>
            <a:ext cx="22920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амостоятельно 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одевается, умывается, чистит зубы</a:t>
            </a:r>
          </a:p>
        </p:txBody>
      </p:sp>
      <p:pic>
        <p:nvPicPr>
          <p:cNvPr id="2052" name="Рисунок 20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945" y="5264229"/>
            <a:ext cx="1268343" cy="1268343"/>
          </a:xfrm>
          <a:prstGeom prst="rect">
            <a:avLst/>
          </a:prstGeom>
        </p:spPr>
      </p:pic>
      <p:sp>
        <p:nvSpPr>
          <p:cNvPr id="2051" name="Прямоугольник 2050"/>
          <p:cNvSpPr/>
          <p:nvPr/>
        </p:nvSpPr>
        <p:spPr>
          <a:xfrm>
            <a:off x="7663674" y="6399737"/>
            <a:ext cx="21509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доровается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прощается, благодарит за помощь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53" name="Прямоугольник 2052"/>
          <p:cNvSpPr/>
          <p:nvPr/>
        </p:nvSpPr>
        <p:spPr>
          <a:xfrm>
            <a:off x="9978411" y="3962574"/>
            <a:ext cx="206574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Соблюдает правила 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безопасного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поведения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в группе,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прогулке,       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природе</a:t>
            </a:r>
          </a:p>
        </p:txBody>
      </p:sp>
      <p:pic>
        <p:nvPicPr>
          <p:cNvPr id="2054" name="Рисунок 205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081" y="2153924"/>
            <a:ext cx="1813849" cy="1813849"/>
          </a:xfrm>
          <a:prstGeom prst="rect">
            <a:avLst/>
          </a:prstGeom>
        </p:spPr>
      </p:pic>
      <p:pic>
        <p:nvPicPr>
          <p:cNvPr id="1028" name="Picture 4" descr="cartoon picture of a three-year-old Kazakh child with brown eyes defines spatial directions in relation to himsel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14393" y="5570315"/>
            <a:ext cx="1173217" cy="117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696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7AAC887-BD20-51FF-3542-43234BEE1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085" y="1522868"/>
            <a:ext cx="1455420" cy="1455420"/>
          </a:xfrm>
          <a:prstGeom prst="rect">
            <a:avLst/>
          </a:prstGeom>
        </p:spPr>
      </p:pic>
      <p:sp>
        <p:nvSpPr>
          <p:cNvPr id="24" name="Стрелка: пятиугольник 7">
            <a:extLst>
              <a:ext uri="{FF2B5EF4-FFF2-40B4-BE49-F238E27FC236}">
                <a16:creationId xmlns:a16="http://schemas.microsoft.com/office/drawing/2014/main" xmlns="" id="{0EEF5585-B3F7-2FA9-C2D4-A5A07A5E0727}"/>
              </a:ext>
            </a:extLst>
          </p:cNvPr>
          <p:cNvSpPr/>
          <p:nvPr/>
        </p:nvSpPr>
        <p:spPr>
          <a:xfrm rot="5400000">
            <a:off x="5883818" y="-5318815"/>
            <a:ext cx="355751" cy="12043411"/>
          </a:xfrm>
          <a:prstGeom prst="homePlate">
            <a:avLst>
              <a:gd name="adj" fmla="val 88555"/>
            </a:avLst>
          </a:prstGeom>
          <a:solidFill>
            <a:srgbClr val="4ECCC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Основные умения и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навыки детей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предшкольной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группы/класса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(5 лет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)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77F662A5-8685-8AB5-087E-BB7DCD27A98C}"/>
              </a:ext>
            </a:extLst>
          </p:cNvPr>
          <p:cNvGrpSpPr/>
          <p:nvPr/>
        </p:nvGrpSpPr>
        <p:grpSpPr>
          <a:xfrm>
            <a:off x="4753175" y="940730"/>
            <a:ext cx="2076027" cy="555139"/>
            <a:chOff x="4697380" y="741349"/>
            <a:chExt cx="2076027" cy="350509"/>
          </a:xfrm>
        </p:grpSpPr>
        <p:sp>
          <p:nvSpPr>
            <p:cNvPr id="26" name="object 27">
              <a:extLst>
                <a:ext uri="{FF2B5EF4-FFF2-40B4-BE49-F238E27FC236}">
                  <a16:creationId xmlns:a16="http://schemas.microsoft.com/office/drawing/2014/main" xmlns="" id="{95B1DA8E-9838-725B-B697-572C7E8C60AC}"/>
                </a:ext>
              </a:extLst>
            </p:cNvPr>
            <p:cNvSpPr/>
            <p:nvPr/>
          </p:nvSpPr>
          <p:spPr>
            <a:xfrm>
              <a:off x="4697380" y="741349"/>
              <a:ext cx="2076027" cy="35050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6DE9EF88-29A0-6063-3548-4334B81B9395}"/>
                </a:ext>
              </a:extLst>
            </p:cNvPr>
            <p:cNvSpPr txBox="1"/>
            <p:nvPr/>
          </p:nvSpPr>
          <p:spPr>
            <a:xfrm>
              <a:off x="4899280" y="783839"/>
              <a:ext cx="1727200" cy="216846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ОСНОВЫ  МАТЕМАТИКИ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077430D5-6174-8619-53FE-AD850B1AD288}"/>
              </a:ext>
            </a:extLst>
          </p:cNvPr>
          <p:cNvGrpSpPr/>
          <p:nvPr/>
        </p:nvGrpSpPr>
        <p:grpSpPr>
          <a:xfrm>
            <a:off x="2389291" y="915165"/>
            <a:ext cx="2076027" cy="555139"/>
            <a:chOff x="2527146" y="752774"/>
            <a:chExt cx="2076027" cy="352277"/>
          </a:xfrm>
        </p:grpSpPr>
        <p:sp>
          <p:nvSpPr>
            <p:cNvPr id="30" name="object 27">
              <a:extLst>
                <a:ext uri="{FF2B5EF4-FFF2-40B4-BE49-F238E27FC236}">
                  <a16:creationId xmlns:a16="http://schemas.microsoft.com/office/drawing/2014/main" xmlns="" id="{9BDEA98E-DC00-798E-3D90-C6222ECF8C44}"/>
                </a:ext>
              </a:extLst>
            </p:cNvPr>
            <p:cNvSpPr/>
            <p:nvPr/>
          </p:nvSpPr>
          <p:spPr>
            <a:xfrm>
              <a:off x="2527146" y="752774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203CE20-A75A-3B2A-A129-1A042D9B6A33}"/>
                </a:ext>
              </a:extLst>
            </p:cNvPr>
            <p:cNvSpPr txBox="1"/>
            <p:nvPr/>
          </p:nvSpPr>
          <p:spPr>
            <a:xfrm>
              <a:off x="2702882" y="795908"/>
              <a:ext cx="1727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РЕЧИ</a:t>
              </a:r>
              <a:endParaRPr lang="ru-RU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CBB5B729-60E2-6526-C799-9B86D12E573F}"/>
              </a:ext>
            </a:extLst>
          </p:cNvPr>
          <p:cNvGrpSpPr/>
          <p:nvPr/>
        </p:nvGrpSpPr>
        <p:grpSpPr>
          <a:xfrm>
            <a:off x="35189" y="910720"/>
            <a:ext cx="2076027" cy="645357"/>
            <a:chOff x="353753" y="738607"/>
            <a:chExt cx="2076027" cy="400110"/>
          </a:xfrm>
        </p:grpSpPr>
        <p:sp>
          <p:nvSpPr>
            <p:cNvPr id="34" name="object 27">
              <a:extLst>
                <a:ext uri="{FF2B5EF4-FFF2-40B4-BE49-F238E27FC236}">
                  <a16:creationId xmlns:a16="http://schemas.microsoft.com/office/drawing/2014/main" xmlns="" id="{77AF1B3E-8C99-1341-5C8A-1CE0AC27CCA9}"/>
                </a:ext>
              </a:extLst>
            </p:cNvPr>
            <p:cNvSpPr/>
            <p:nvPr/>
          </p:nvSpPr>
          <p:spPr>
            <a:xfrm>
              <a:off x="353753" y="738607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AF76C882-4820-6D7C-BA58-D5EAEE9C6E16}"/>
                </a:ext>
              </a:extLst>
            </p:cNvPr>
            <p:cNvSpPr txBox="1"/>
            <p:nvPr/>
          </p:nvSpPr>
          <p:spPr>
            <a:xfrm>
              <a:off x="406274" y="738607"/>
              <a:ext cx="19564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ФИЗИЧЕСКОЕ ВОСПИТАНИЕ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81904D8D-919B-E3A9-09D3-A3775C32B035}"/>
              </a:ext>
            </a:extLst>
          </p:cNvPr>
          <p:cNvGrpSpPr/>
          <p:nvPr/>
        </p:nvGrpSpPr>
        <p:grpSpPr>
          <a:xfrm>
            <a:off x="7382777" y="925102"/>
            <a:ext cx="2120392" cy="572449"/>
            <a:chOff x="6922908" y="736044"/>
            <a:chExt cx="2120392" cy="352679"/>
          </a:xfrm>
        </p:grpSpPr>
        <p:sp>
          <p:nvSpPr>
            <p:cNvPr id="38" name="object 27">
              <a:extLst>
                <a:ext uri="{FF2B5EF4-FFF2-40B4-BE49-F238E27FC236}">
                  <a16:creationId xmlns:a16="http://schemas.microsoft.com/office/drawing/2014/main" xmlns="" id="{0A6FF646-88DD-7C2C-E8D3-A6D52796FEBD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92059F24-11D3-0B0D-814E-E1E3CEBBBA95}"/>
                </a:ext>
              </a:extLst>
            </p:cNvPr>
            <p:cNvSpPr txBox="1"/>
            <p:nvPr/>
          </p:nvSpPr>
          <p:spPr>
            <a:xfrm>
              <a:off x="7154370" y="736044"/>
              <a:ext cx="1727200" cy="352679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ОЗНАКОМЛЕНИЕ С ОКРУЖАЮЩИМ МИРОМ</a:t>
              </a: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AFD6D28F-D0D5-229A-DBD1-EED360A4CCCB}"/>
              </a:ext>
            </a:extLst>
          </p:cNvPr>
          <p:cNvGrpSpPr/>
          <p:nvPr/>
        </p:nvGrpSpPr>
        <p:grpSpPr>
          <a:xfrm>
            <a:off x="9925616" y="929484"/>
            <a:ext cx="2120392" cy="612933"/>
            <a:chOff x="6922908" y="736044"/>
            <a:chExt cx="2120392" cy="377621"/>
          </a:xfrm>
        </p:grpSpPr>
        <p:sp>
          <p:nvSpPr>
            <p:cNvPr id="43" name="object 27">
              <a:extLst>
                <a:ext uri="{FF2B5EF4-FFF2-40B4-BE49-F238E27FC236}">
                  <a16:creationId xmlns:a16="http://schemas.microsoft.com/office/drawing/2014/main" xmlns="" id="{D743C5DD-4665-9CAA-6688-D843016C9780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D68A5729-D42F-2A09-E25D-8CB819F2111B}"/>
                </a:ext>
              </a:extLst>
            </p:cNvPr>
            <p:cNvSpPr txBox="1"/>
            <p:nvPr/>
          </p:nvSpPr>
          <p:spPr>
            <a:xfrm>
              <a:off x="7154370" y="736044"/>
              <a:ext cx="1727200" cy="377621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ОСНОВЫ БЕЗОПАСНОСТИ</a:t>
              </a:r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0" y="0"/>
            <a:ext cx="12192000" cy="306649"/>
          </a:xfrm>
          <a:prstGeom prst="rect">
            <a:avLst/>
          </a:prstGeom>
          <a:solidFill>
            <a:srgbClr val="C0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СОВЕТЫ ПЕДАГОГАМ И РОДИТЕЛЯМ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04235" y="1770680"/>
            <a:ext cx="11328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Ходит между предметами 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49" y="1551092"/>
            <a:ext cx="1074735" cy="10747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89204" y="2779404"/>
            <a:ext cx="1113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Бегает между предметами непрерывно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" y="2638678"/>
            <a:ext cx="989339" cy="9893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89422" y="3897003"/>
            <a:ext cx="1124635" cy="87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Ползает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12700" algn="ctr">
              <a:spcAft>
                <a:spcPts val="100"/>
              </a:spcAft>
            </a:pP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между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предметами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на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четвереньках</a:t>
            </a:r>
            <a:endParaRPr lang="ru-RU" sz="1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4630" y="6188123"/>
            <a:ext cx="2097760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Прыгает между предметами, </a:t>
            </a:r>
          </a:p>
          <a:p>
            <a:pPr marL="176213" indent="-163513" algn="ctr">
              <a:spcAft>
                <a:spcPts val="100"/>
              </a:spcAft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перепрыгивает через шнуры, линии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72" y="3647075"/>
            <a:ext cx="1181655" cy="11816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40587"/>
            <a:ext cx="1090737" cy="10907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45" y="5065379"/>
            <a:ext cx="1025817" cy="1025817"/>
          </a:xfrm>
          <a:prstGeom prst="rect">
            <a:avLst/>
          </a:prstGeom>
        </p:spPr>
      </p:pic>
      <p:cxnSp>
        <p:nvCxnSpPr>
          <p:cNvPr id="39" name="Прямая соединительная линия 38"/>
          <p:cNvCxnSpPr/>
          <p:nvPr/>
        </p:nvCxnSpPr>
        <p:spPr>
          <a:xfrm flipH="1">
            <a:off x="2165259" y="1196254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970571" y="2733394"/>
            <a:ext cx="24593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Правильно держит ручку/карандаш,  штрихует, 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раскрашивает,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обводит готовые рисунки, не выходя за контуры</a:t>
            </a:r>
            <a:endParaRPr lang="ru-RU" sz="10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29" y="1553793"/>
            <a:ext cx="1080446" cy="10804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12" y="1555607"/>
            <a:ext cx="1092014" cy="109201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979807" y="4815467"/>
            <a:ext cx="25310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Рисует различные линии</a:t>
            </a:r>
            <a:endParaRPr lang="ru-RU" sz="11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026390" y="6374428"/>
            <a:ext cx="21966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Рассказывает о себе и своей семье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82" y="3556150"/>
            <a:ext cx="1284193" cy="1284193"/>
          </a:xfrm>
          <a:prstGeom prst="rect">
            <a:avLst/>
          </a:prstGeom>
        </p:spPr>
      </p:pic>
      <p:grpSp>
        <p:nvGrpSpPr>
          <p:cNvPr id="47" name="Группа 46"/>
          <p:cNvGrpSpPr/>
          <p:nvPr/>
        </p:nvGrpSpPr>
        <p:grpSpPr>
          <a:xfrm>
            <a:off x="2552237" y="5077077"/>
            <a:ext cx="1342259" cy="1323312"/>
            <a:chOff x="2667000" y="0"/>
            <a:chExt cx="6858000" cy="685800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2807148" y="2468880"/>
              <a:ext cx="1964388" cy="334905"/>
            </a:xfrm>
            <a:prstGeom prst="rect">
              <a:avLst/>
            </a:prstGeom>
            <a:solidFill>
              <a:srgbClr val="FDF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7982516" y="2494693"/>
              <a:ext cx="1284619" cy="334905"/>
            </a:xfrm>
            <a:prstGeom prst="rect">
              <a:avLst/>
            </a:prstGeom>
            <a:solidFill>
              <a:srgbClr val="FDF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3" name="Прямая соединительная линия 52"/>
          <p:cNvCxnSpPr/>
          <p:nvPr/>
        </p:nvCxnSpPr>
        <p:spPr>
          <a:xfrm flipH="1">
            <a:off x="4510880" y="1197294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4400428" y="1650414"/>
            <a:ext cx="16149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Знает прямой и обратный счет в пределах 10-ти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46" y="1366028"/>
            <a:ext cx="1083657" cy="1083657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4317714" y="3674635"/>
            <a:ext cx="1473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Определяет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длину, высоту, ширину и толщину предметов</a:t>
            </a: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0"/>
          <a:stretch/>
        </p:blipFill>
        <p:spPr>
          <a:xfrm flipH="1">
            <a:off x="5938617" y="2504736"/>
            <a:ext cx="1175972" cy="1105413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5715440" y="3667928"/>
            <a:ext cx="149643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Сравнивает 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предметы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признакам: цвет, форма, размер, 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материал 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29" y="2460537"/>
            <a:ext cx="1164724" cy="1164724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5745119" y="5762912"/>
            <a:ext cx="15159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Показывает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геометрические 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фигуры: круг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овал, треугольник, 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квадрат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прямоугольник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465318" y="5711878"/>
            <a:ext cx="137344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Собирает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пазлы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выполняет игровые задания на логику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641" y="4552193"/>
            <a:ext cx="1061347" cy="116603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37263" y="4533352"/>
            <a:ext cx="1102354" cy="1102354"/>
          </a:xfrm>
          <a:prstGeom prst="rect">
            <a:avLst/>
          </a:prstGeom>
        </p:spPr>
      </p:pic>
      <p:cxnSp>
        <p:nvCxnSpPr>
          <p:cNvPr id="63" name="Прямая соединительная линия 62"/>
          <p:cNvCxnSpPr/>
          <p:nvPr/>
        </p:nvCxnSpPr>
        <p:spPr>
          <a:xfrm flipH="1">
            <a:off x="7193432" y="1223616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7227553" y="2982406"/>
            <a:ext cx="22612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just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Знает </a:t>
            </a: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символы 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государства</a:t>
            </a:r>
            <a:endParaRPr lang="ru-RU" sz="11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211874" y="4525454"/>
            <a:ext cx="2505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Знает 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специальные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транспортные средства, домашних животных</a:t>
            </a:r>
            <a:endParaRPr lang="ru-RU" sz="1000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7135096" y="6224577"/>
            <a:ext cx="26157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Выполняет поручения по обязанностям дежурного в группе и на участке детского сада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223" y="3282807"/>
            <a:ext cx="1086172" cy="1086172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536" y="3298376"/>
            <a:ext cx="1070603" cy="1070603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483" y="5009972"/>
            <a:ext cx="1068243" cy="1068243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018" y="5009972"/>
            <a:ext cx="1152474" cy="1068242"/>
          </a:xfrm>
          <a:prstGeom prst="rect">
            <a:avLst/>
          </a:prstGeom>
        </p:spPr>
      </p:pic>
      <p:cxnSp>
        <p:nvCxnSpPr>
          <p:cNvPr id="71" name="Прямая соединительная линия 70"/>
          <p:cNvCxnSpPr/>
          <p:nvPr/>
        </p:nvCxnSpPr>
        <p:spPr>
          <a:xfrm flipH="1">
            <a:off x="9740006" y="1195579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Рисунок 7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578" y="1574199"/>
            <a:ext cx="1109587" cy="1109587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90" y="1551076"/>
            <a:ext cx="1199236" cy="1199236"/>
          </a:xfrm>
          <a:prstGeom prst="rect">
            <a:avLst/>
          </a:prstGeom>
        </p:spPr>
      </p:pic>
      <p:sp>
        <p:nvSpPr>
          <p:cNvPr id="74" name="Прямоугольник 73"/>
          <p:cNvSpPr/>
          <p:nvPr/>
        </p:nvSpPr>
        <p:spPr>
          <a:xfrm>
            <a:off x="9569809" y="2864603"/>
            <a:ext cx="2610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Знает 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правила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дорожного 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движения, правила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поведения в 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окружающем мире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природе, правила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безопасного пользования мобильным телефоном, смартфоном, компьютером, интернетом, телевизором.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9867758" y="5641540"/>
            <a:ext cx="2292782" cy="764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Свободно </a:t>
            </a:r>
            <a:r>
              <a:rPr lang="ru-RU" sz="10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ориентируется </a:t>
            </a:r>
            <a:r>
              <a:rPr lang="ru-RU" sz="10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помещении</a:t>
            </a:r>
            <a:r>
              <a:rPr lang="ru-RU" sz="10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на </a:t>
            </a: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участке детского сада</a:t>
            </a:r>
            <a:r>
              <a:rPr lang="ru-RU" sz="10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в </a:t>
            </a: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ближайшем микрорайоне</a:t>
            </a:r>
          </a:p>
        </p:txBody>
      </p:sp>
      <p:pic>
        <p:nvPicPr>
          <p:cNvPr id="2050" name="Picture 2" descr="cartoon picture of a five-year-old Kazakh child with brown eyes freely navigating the kindergarten room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76" y="4394969"/>
            <a:ext cx="1061189" cy="106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artoon picture of a five-year-old Kazakh child with brown eyes freely navigating the kindergarten area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748" y="4394969"/>
            <a:ext cx="1076579" cy="107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Прямоугольник 75"/>
          <p:cNvSpPr/>
          <p:nvPr/>
        </p:nvSpPr>
        <p:spPr>
          <a:xfrm>
            <a:off x="5137717" y="298081"/>
            <a:ext cx="11554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ОБЪЯСНИТЬ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1510155" y="270336"/>
            <a:ext cx="9852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ПОКАЗАТЬ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399847" y="271096"/>
            <a:ext cx="44296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ДАТЬ ВОЗМОЖНОСТЬ ВЫПОЛНИТЬ САМОСТОЯТЕЛЬНО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901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4A66700E-970E-4D87-BF32-BFFC6D4956CB}"/>
              </a:ext>
            </a:extLst>
          </p:cNvPr>
          <p:cNvSpPr/>
          <p:nvPr/>
        </p:nvSpPr>
        <p:spPr>
          <a:xfrm>
            <a:off x="1221979" y="187757"/>
            <a:ext cx="9748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ДОКАЗАННЫЕ ФАКТОРЫ ВЛИЯНИЯ НА КАЧЕСТВО ОБРАЗОВАНИЯ</a:t>
            </a:r>
          </a:p>
        </p:txBody>
      </p:sp>
      <p:pic>
        <p:nvPicPr>
          <p:cNvPr id="13" name="Picture 2" descr="Home page - OECD">
            <a:extLst>
              <a:ext uri="{FF2B5EF4-FFF2-40B4-BE49-F238E27FC236}">
                <a16:creationId xmlns:a16="http://schemas.microsoft.com/office/drawing/2014/main" xmlns="" id="{D8809C80-336E-E67B-2032-FC11F051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861" y="10426839"/>
            <a:ext cx="107587" cy="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20"/>
          <p:cNvSpPr/>
          <p:nvPr/>
        </p:nvSpPr>
        <p:spPr>
          <a:xfrm>
            <a:off x="166543" y="98254"/>
            <a:ext cx="11785600" cy="564503"/>
          </a:xfrm>
          <a:custGeom>
            <a:avLst/>
            <a:gdLst/>
            <a:ahLst/>
            <a:cxnLst/>
            <a:rect l="l" t="t" r="r" b="b"/>
            <a:pathLst>
              <a:path w="5084720" h="1198080">
                <a:moveTo>
                  <a:pt x="4960260" y="1198080"/>
                </a:moveTo>
                <a:lnTo>
                  <a:pt x="124460" y="1198080"/>
                </a:lnTo>
                <a:cubicBezTo>
                  <a:pt x="55880" y="1198080"/>
                  <a:pt x="0" y="1142200"/>
                  <a:pt x="0" y="107362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960260" y="0"/>
                </a:lnTo>
                <a:cubicBezTo>
                  <a:pt x="5028840" y="0"/>
                  <a:pt x="5084720" y="55880"/>
                  <a:pt x="5084720" y="124460"/>
                </a:cubicBezTo>
                <a:lnTo>
                  <a:pt x="5084720" y="1073620"/>
                </a:lnTo>
                <a:cubicBezTo>
                  <a:pt x="5084720" y="1142200"/>
                  <a:pt x="5028840" y="1198080"/>
                  <a:pt x="4960260" y="1198080"/>
                </a:cubicBezTo>
                <a:close/>
              </a:path>
            </a:pathLst>
          </a:custGeom>
          <a:solidFill>
            <a:srgbClr val="F6F6F6"/>
          </a:solidFill>
        </p:spPr>
      </p:sp>
      <p:sp>
        <p:nvSpPr>
          <p:cNvPr id="64" name="Прямоугольник 63"/>
          <p:cNvSpPr/>
          <p:nvPr/>
        </p:nvSpPr>
        <p:spPr>
          <a:xfrm>
            <a:off x="283835" y="152394"/>
            <a:ext cx="11504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НАРАЩИВАНИЕ КОМПЕТЕНЦИЙ до поступления в 1 класс</a:t>
            </a:r>
            <a:endParaRPr lang="kk-KZ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421644" y="1831501"/>
            <a:ext cx="11348715" cy="1618281"/>
            <a:chOff x="2455910" y="7124702"/>
            <a:chExt cx="10333637" cy="2003506"/>
          </a:xfrm>
        </p:grpSpPr>
        <p:pic>
          <p:nvPicPr>
            <p:cNvPr id="67" name="object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2455910" y="7124702"/>
              <a:ext cx="10333637" cy="200350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68" name="TextBox 67"/>
            <p:cNvSpPr txBox="1"/>
            <p:nvPr/>
          </p:nvSpPr>
          <p:spPr>
            <a:xfrm rot="10800000" flipV="1">
              <a:off x="2922490" y="7858722"/>
              <a:ext cx="1182287" cy="42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</a:t>
              </a: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806160" y="7930361"/>
              <a:ext cx="1397250" cy="4256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</a:p>
          </p:txBody>
        </p:sp>
        <p:sp>
          <p:nvSpPr>
            <p:cNvPr id="70" name="Прямоугольник 69"/>
            <p:cNvSpPr/>
            <p:nvPr/>
          </p:nvSpPr>
          <p:spPr>
            <a:xfrm rot="10800000" flipH="1" flipV="1">
              <a:off x="6556609" y="7930361"/>
              <a:ext cx="169187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 rot="10800000" flipV="1">
              <a:off x="8733865" y="7878907"/>
              <a:ext cx="1397250" cy="42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 rot="10800000" flipV="1">
              <a:off x="10869185" y="7821870"/>
              <a:ext cx="1182291" cy="42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лет</a:t>
              </a:r>
            </a:p>
          </p:txBody>
        </p:sp>
      </p:grpSp>
      <p:sp>
        <p:nvSpPr>
          <p:cNvPr id="73" name="Freeform 12"/>
          <p:cNvSpPr/>
          <p:nvPr/>
        </p:nvSpPr>
        <p:spPr>
          <a:xfrm>
            <a:off x="3956858" y="911848"/>
            <a:ext cx="1684194" cy="432224"/>
          </a:xfrm>
          <a:custGeom>
            <a:avLst/>
            <a:gdLst/>
            <a:ahLst/>
            <a:cxnLst/>
            <a:rect l="l" t="t" r="r" b="b"/>
            <a:pathLst>
              <a:path w="2763919" h="882511">
                <a:moveTo>
                  <a:pt x="0" y="0"/>
                </a:moveTo>
                <a:lnTo>
                  <a:pt x="2763918" y="0"/>
                </a:lnTo>
                <a:lnTo>
                  <a:pt x="2763918" y="882511"/>
                </a:lnTo>
                <a:lnTo>
                  <a:pt x="0" y="8825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31"/>
          <p:cNvSpPr/>
          <p:nvPr/>
        </p:nvSpPr>
        <p:spPr>
          <a:xfrm>
            <a:off x="5668562" y="895828"/>
            <a:ext cx="1255940" cy="435451"/>
          </a:xfrm>
          <a:custGeom>
            <a:avLst/>
            <a:gdLst/>
            <a:ahLst/>
            <a:cxnLst/>
            <a:rect l="l" t="t" r="r" b="b"/>
            <a:pathLst>
              <a:path w="1226460" h="379088">
                <a:moveTo>
                  <a:pt x="0" y="0"/>
                </a:moveTo>
                <a:lnTo>
                  <a:pt x="1226460" y="0"/>
                </a:lnTo>
                <a:lnTo>
                  <a:pt x="1226460" y="379088"/>
                </a:lnTo>
                <a:lnTo>
                  <a:pt x="0" y="3790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5" name="TextBox 24"/>
          <p:cNvSpPr txBox="1"/>
          <p:nvPr/>
        </p:nvSpPr>
        <p:spPr>
          <a:xfrm>
            <a:off x="6534395" y="911355"/>
            <a:ext cx="5155074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ФИЗИЧЕСКОЕ </a:t>
            </a: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ВОСПИТАНИЕ</a:t>
            </a:r>
            <a:endParaRPr lang="ru-RU" sz="20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084F63F8-6A20-25D1-ABD7-29064974B1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69" y="1821298"/>
            <a:ext cx="825593" cy="825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16F5818-0BFA-7E17-1394-EFA5049019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23285" y="1212079"/>
            <a:ext cx="1344349" cy="1150334"/>
          </a:xfrm>
          <a:prstGeom prst="rect">
            <a:avLst/>
          </a:prstGeom>
        </p:spPr>
      </p:pic>
      <p:sp>
        <p:nvSpPr>
          <p:cNvPr id="19" name="TextBox 24"/>
          <p:cNvSpPr txBox="1"/>
          <p:nvPr/>
        </p:nvSpPr>
        <p:spPr>
          <a:xfrm>
            <a:off x="-408507" y="957077"/>
            <a:ext cx="5155074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ФИЗИЧЕСКОЕ </a:t>
            </a: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РАЗВИТИЕ</a:t>
            </a:r>
            <a:endParaRPr lang="ru-RU" sz="20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83835" y="3698381"/>
            <a:ext cx="2135452" cy="1112956"/>
            <a:chOff x="421644" y="3824805"/>
            <a:chExt cx="2135452" cy="1112956"/>
          </a:xfrm>
        </p:grpSpPr>
        <p:sp>
          <p:nvSpPr>
            <p:cNvPr id="3" name="Блок-схема: процесс 2"/>
            <p:cNvSpPr/>
            <p:nvPr/>
          </p:nvSpPr>
          <p:spPr>
            <a:xfrm>
              <a:off x="421644" y="3824805"/>
              <a:ext cx="2135452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TextBox 26"/>
            <p:cNvSpPr txBox="1"/>
            <p:nvPr/>
          </p:nvSpPr>
          <p:spPr>
            <a:xfrm>
              <a:off x="421644" y="3895337"/>
              <a:ext cx="2063860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Повтор движений 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 показу взрослого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Прием пищи, элементы самообслуживания 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 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помощью 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взрослого</a:t>
              </a:r>
              <a:endParaRPr lang="ru-RU" sz="12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501621" y="3698381"/>
            <a:ext cx="2307446" cy="1952538"/>
            <a:chOff x="326631" y="3818971"/>
            <a:chExt cx="2152836" cy="3200779"/>
          </a:xfrm>
        </p:grpSpPr>
        <p:sp>
          <p:nvSpPr>
            <p:cNvPr id="28" name="Блок-схема: процесс 27"/>
            <p:cNvSpPr/>
            <p:nvPr/>
          </p:nvSpPr>
          <p:spPr>
            <a:xfrm>
              <a:off x="326631" y="3818971"/>
              <a:ext cx="2152836" cy="3200779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TextBox 26"/>
            <p:cNvSpPr txBox="1"/>
            <p:nvPr/>
          </p:nvSpPr>
          <p:spPr>
            <a:xfrm>
              <a:off x="352739" y="3920966"/>
              <a:ext cx="2068416" cy="30272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Ходьба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бег, подъем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спуск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высоты 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 помощью 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взрослого</a:t>
              </a:r>
              <a:endParaRPr lang="ru-RU" sz="12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Прием пищи, выполнение элементов самообслужи-вания </a:t>
              </a:r>
              <a:r>
                <a:rPr lang="kk-KZ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под присмотром взрослого</a:t>
              </a:r>
              <a:endParaRPr lang="ru-RU" sz="12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Выполнение игровых действий 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под контролем взрослого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890935" y="3698380"/>
            <a:ext cx="2293968" cy="2361597"/>
            <a:chOff x="410943" y="3764121"/>
            <a:chExt cx="2163537" cy="1123173"/>
          </a:xfrm>
        </p:grpSpPr>
        <p:sp>
          <p:nvSpPr>
            <p:cNvPr id="31" name="Блок-схема: процесс 30"/>
            <p:cNvSpPr/>
            <p:nvPr/>
          </p:nvSpPr>
          <p:spPr>
            <a:xfrm>
              <a:off x="421644" y="3764121"/>
              <a:ext cx="215283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TextBox 26"/>
            <p:cNvSpPr txBox="1"/>
            <p:nvPr/>
          </p:nvSpPr>
          <p:spPr>
            <a:xfrm>
              <a:off x="410943" y="3794135"/>
              <a:ext cx="2082584" cy="10931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Владение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первоначаль-ными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навыками бега, лазания,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прыжков 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 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сопровождении 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взрослого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Прием пищи, выполнение элементов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самообслужи-вания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под контролем взрослого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Участие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 совместных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играх (подвижных, сюжетно-ролевых) 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со взрослым 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280643" y="3698381"/>
            <a:ext cx="2237118" cy="2906656"/>
            <a:chOff x="429714" y="3772519"/>
            <a:chExt cx="2152836" cy="1235388"/>
          </a:xfrm>
        </p:grpSpPr>
        <p:sp>
          <p:nvSpPr>
            <p:cNvPr id="34" name="Блок-схема: процесс 33"/>
            <p:cNvSpPr/>
            <p:nvPr/>
          </p:nvSpPr>
          <p:spPr>
            <a:xfrm>
              <a:off x="429714" y="3772519"/>
              <a:ext cx="215283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TextBox 26"/>
            <p:cNvSpPr txBox="1"/>
            <p:nvPr/>
          </p:nvSpPr>
          <p:spPr>
            <a:xfrm>
              <a:off x="461753" y="3793138"/>
              <a:ext cx="2055102" cy="12147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Владение 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навыками выполнения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основных видов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движений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Самостоятельное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выпол-нение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гигиенических процедур,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расширение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навыков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самообслужива-ния</a:t>
              </a:r>
              <a:endParaRPr lang="ru-RU" sz="12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Самостоятельная роль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 подвижных, сюжетно-ролевых и национальных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играх, 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соблюдение 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правил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игры</a:t>
              </a:r>
              <a:endParaRPr lang="ru-RU" sz="12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endParaRPr lang="ru-RU" sz="12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9599159" y="3698380"/>
            <a:ext cx="2381867" cy="3033195"/>
            <a:chOff x="455916" y="3778417"/>
            <a:chExt cx="2152836" cy="1112956"/>
          </a:xfrm>
        </p:grpSpPr>
        <p:sp>
          <p:nvSpPr>
            <p:cNvPr id="37" name="Блок-схема: процесс 36"/>
            <p:cNvSpPr/>
            <p:nvPr/>
          </p:nvSpPr>
          <p:spPr>
            <a:xfrm>
              <a:off x="455916" y="3778417"/>
              <a:ext cx="215283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TextBox 26"/>
            <p:cNvSpPr txBox="1"/>
            <p:nvPr/>
          </p:nvSpPr>
          <p:spPr>
            <a:xfrm>
              <a:off x="468879" y="3798445"/>
              <a:ext cx="2100620" cy="10841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Владение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основными видами движений (ходьба, бег, прыжки, броски и метание, лазание, ползание, сохранение равновесия)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Соблюдение правил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культуры приема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пищи, 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ладение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навыками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самообслуживания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Инициирование 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 организации подвижных игр со сверстниками, 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соблюдение 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правила игр, 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проявление ловкости, быстроты, выносливости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565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4A66700E-970E-4D87-BF32-BFFC6D4956CB}"/>
              </a:ext>
            </a:extLst>
          </p:cNvPr>
          <p:cNvSpPr/>
          <p:nvPr/>
        </p:nvSpPr>
        <p:spPr>
          <a:xfrm>
            <a:off x="1221979" y="187757"/>
            <a:ext cx="9748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ДОКАЗАННЫЕ ФАКТОРЫ ВЛИЯНИЯ НА КАЧЕСТВО ОБРАЗОВАНИЯ</a:t>
            </a:r>
          </a:p>
        </p:txBody>
      </p:sp>
      <p:pic>
        <p:nvPicPr>
          <p:cNvPr id="13" name="Picture 2" descr="Home page - OECD">
            <a:extLst>
              <a:ext uri="{FF2B5EF4-FFF2-40B4-BE49-F238E27FC236}">
                <a16:creationId xmlns:a16="http://schemas.microsoft.com/office/drawing/2014/main" xmlns="" id="{D8809C80-336E-E67B-2032-FC11F051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861" y="10426839"/>
            <a:ext cx="107587" cy="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20"/>
          <p:cNvSpPr/>
          <p:nvPr/>
        </p:nvSpPr>
        <p:spPr>
          <a:xfrm>
            <a:off x="166543" y="98254"/>
            <a:ext cx="11785600" cy="564503"/>
          </a:xfrm>
          <a:custGeom>
            <a:avLst/>
            <a:gdLst/>
            <a:ahLst/>
            <a:cxnLst/>
            <a:rect l="l" t="t" r="r" b="b"/>
            <a:pathLst>
              <a:path w="5084720" h="1198080">
                <a:moveTo>
                  <a:pt x="4960260" y="1198080"/>
                </a:moveTo>
                <a:lnTo>
                  <a:pt x="124460" y="1198080"/>
                </a:lnTo>
                <a:cubicBezTo>
                  <a:pt x="55880" y="1198080"/>
                  <a:pt x="0" y="1142200"/>
                  <a:pt x="0" y="107362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960260" y="0"/>
                </a:lnTo>
                <a:cubicBezTo>
                  <a:pt x="5028840" y="0"/>
                  <a:pt x="5084720" y="55880"/>
                  <a:pt x="5084720" y="124460"/>
                </a:cubicBezTo>
                <a:lnTo>
                  <a:pt x="5084720" y="1073620"/>
                </a:lnTo>
                <a:cubicBezTo>
                  <a:pt x="5084720" y="1142200"/>
                  <a:pt x="5028840" y="1198080"/>
                  <a:pt x="4960260" y="1198080"/>
                </a:cubicBezTo>
                <a:close/>
              </a:path>
            </a:pathLst>
          </a:custGeom>
          <a:solidFill>
            <a:srgbClr val="F6F6F6"/>
          </a:solidFill>
        </p:spPr>
      </p:sp>
      <p:sp>
        <p:nvSpPr>
          <p:cNvPr id="64" name="Прямоугольник 63"/>
          <p:cNvSpPr/>
          <p:nvPr/>
        </p:nvSpPr>
        <p:spPr>
          <a:xfrm>
            <a:off x="283835" y="152394"/>
            <a:ext cx="11504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НАРАЩИВАНИЕ КОМПЕТЕНЦИЙ до поступления в 1 класс</a:t>
            </a:r>
            <a:endParaRPr lang="kk-KZ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421644" y="1628393"/>
            <a:ext cx="11348715" cy="1821389"/>
            <a:chOff x="2455910" y="7124702"/>
            <a:chExt cx="10333637" cy="2003506"/>
          </a:xfrm>
        </p:grpSpPr>
        <p:pic>
          <p:nvPicPr>
            <p:cNvPr id="67" name="object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2455910" y="7124702"/>
              <a:ext cx="10333637" cy="200350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68" name="TextBox 67"/>
            <p:cNvSpPr txBox="1"/>
            <p:nvPr/>
          </p:nvSpPr>
          <p:spPr>
            <a:xfrm rot="10800000" flipV="1">
              <a:off x="2922490" y="7858722"/>
              <a:ext cx="1182287" cy="42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</a:t>
              </a: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806160" y="7930361"/>
              <a:ext cx="1397250" cy="4256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</a:p>
          </p:txBody>
        </p:sp>
        <p:sp>
          <p:nvSpPr>
            <p:cNvPr id="70" name="Прямоугольник 69"/>
            <p:cNvSpPr/>
            <p:nvPr/>
          </p:nvSpPr>
          <p:spPr>
            <a:xfrm rot="10800000" flipH="1" flipV="1">
              <a:off x="6556609" y="7930361"/>
              <a:ext cx="169187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 rot="10800000" flipV="1">
              <a:off x="8733865" y="7878907"/>
              <a:ext cx="1397250" cy="42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 rot="10800000" flipV="1">
              <a:off x="10869185" y="7821870"/>
              <a:ext cx="1182291" cy="42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лет</a:t>
              </a:r>
            </a:p>
          </p:txBody>
        </p:sp>
      </p:grpSp>
      <p:sp>
        <p:nvSpPr>
          <p:cNvPr id="73" name="Freeform 12"/>
          <p:cNvSpPr/>
          <p:nvPr/>
        </p:nvSpPr>
        <p:spPr>
          <a:xfrm>
            <a:off x="4746567" y="906444"/>
            <a:ext cx="1684194" cy="432224"/>
          </a:xfrm>
          <a:custGeom>
            <a:avLst/>
            <a:gdLst/>
            <a:ahLst/>
            <a:cxnLst/>
            <a:rect l="l" t="t" r="r" b="b"/>
            <a:pathLst>
              <a:path w="2763919" h="882511">
                <a:moveTo>
                  <a:pt x="0" y="0"/>
                </a:moveTo>
                <a:lnTo>
                  <a:pt x="2763918" y="0"/>
                </a:lnTo>
                <a:lnTo>
                  <a:pt x="2763918" y="882511"/>
                </a:lnTo>
                <a:lnTo>
                  <a:pt x="0" y="8825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31"/>
          <p:cNvSpPr/>
          <p:nvPr/>
        </p:nvSpPr>
        <p:spPr>
          <a:xfrm>
            <a:off x="6471100" y="887070"/>
            <a:ext cx="1255940" cy="435451"/>
          </a:xfrm>
          <a:custGeom>
            <a:avLst/>
            <a:gdLst/>
            <a:ahLst/>
            <a:cxnLst/>
            <a:rect l="l" t="t" r="r" b="b"/>
            <a:pathLst>
              <a:path w="1226460" h="379088">
                <a:moveTo>
                  <a:pt x="0" y="0"/>
                </a:moveTo>
                <a:lnTo>
                  <a:pt x="1226460" y="0"/>
                </a:lnTo>
                <a:lnTo>
                  <a:pt x="1226460" y="379088"/>
                </a:lnTo>
                <a:lnTo>
                  <a:pt x="0" y="3790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5" name="TextBox 24"/>
          <p:cNvSpPr txBox="1"/>
          <p:nvPr/>
        </p:nvSpPr>
        <p:spPr>
          <a:xfrm>
            <a:off x="7199245" y="933532"/>
            <a:ext cx="5155074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РАЗВИТИЕ  </a:t>
            </a: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РЕЧИ, ГРАМОТА</a:t>
            </a:r>
            <a:endParaRPr lang="ru-RU" sz="20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084F63F8-6A20-25D1-ABD7-29064974B1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69" y="1821298"/>
            <a:ext cx="825593" cy="825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16F5818-0BFA-7E17-1394-EFA5049019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23285" y="1212079"/>
            <a:ext cx="1344349" cy="1150334"/>
          </a:xfrm>
          <a:prstGeom prst="rect">
            <a:avLst/>
          </a:prstGeom>
        </p:spPr>
      </p:pic>
      <p:sp>
        <p:nvSpPr>
          <p:cNvPr id="19" name="TextBox 24"/>
          <p:cNvSpPr txBox="1"/>
          <p:nvPr/>
        </p:nvSpPr>
        <p:spPr>
          <a:xfrm>
            <a:off x="-75916" y="967026"/>
            <a:ext cx="5155074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КОММУНИКАТИВНЫЕ НАВЫКИ</a:t>
            </a:r>
            <a:endParaRPr lang="ru-RU" sz="20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83835" y="3560602"/>
            <a:ext cx="2135452" cy="1112956"/>
            <a:chOff x="421644" y="3824805"/>
            <a:chExt cx="2135452" cy="1112956"/>
          </a:xfrm>
        </p:grpSpPr>
        <p:sp>
          <p:nvSpPr>
            <p:cNvPr id="3" name="Блок-схема: процесс 2"/>
            <p:cNvSpPr/>
            <p:nvPr/>
          </p:nvSpPr>
          <p:spPr>
            <a:xfrm>
              <a:off x="421644" y="3824805"/>
              <a:ext cx="2135452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TextBox 26"/>
            <p:cNvSpPr txBox="1"/>
            <p:nvPr/>
          </p:nvSpPr>
          <p:spPr>
            <a:xfrm>
              <a:off x="421644" y="3895337"/>
              <a:ext cx="2063860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Восприятие на слух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понимание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взрослых, 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старание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говорить правильно, отвечать на простые вопросы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466403" y="3560602"/>
            <a:ext cx="2331923" cy="1430572"/>
            <a:chOff x="293773" y="3593111"/>
            <a:chExt cx="2175673" cy="2345125"/>
          </a:xfrm>
        </p:grpSpPr>
        <p:sp>
          <p:nvSpPr>
            <p:cNvPr id="28" name="Блок-схема: процесс 27"/>
            <p:cNvSpPr/>
            <p:nvPr/>
          </p:nvSpPr>
          <p:spPr>
            <a:xfrm>
              <a:off x="316610" y="3593111"/>
              <a:ext cx="2152836" cy="2345125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TextBox 26"/>
            <p:cNvSpPr txBox="1"/>
            <p:nvPr/>
          </p:nvSpPr>
          <p:spPr>
            <a:xfrm>
              <a:off x="293773" y="3703729"/>
              <a:ext cx="2082769" cy="21190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Понимание на слух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речь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взрослых,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ответы 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 простые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вопросы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выражение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своего мнения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Отчетливое произношение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некоторых гласных и согласных звуков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869919" y="3560601"/>
            <a:ext cx="2343062" cy="2283246"/>
            <a:chOff x="391122" y="3701397"/>
            <a:chExt cx="2209839" cy="1112956"/>
          </a:xfrm>
        </p:grpSpPr>
        <p:sp>
          <p:nvSpPr>
            <p:cNvPr id="31" name="Блок-схема: процесс 30"/>
            <p:cNvSpPr/>
            <p:nvPr/>
          </p:nvSpPr>
          <p:spPr>
            <a:xfrm>
              <a:off x="391122" y="3701397"/>
              <a:ext cx="2209839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TextBox 26"/>
            <p:cNvSpPr txBox="1"/>
            <p:nvPr/>
          </p:nvSpPr>
          <p:spPr>
            <a:xfrm>
              <a:off x="443219" y="3707170"/>
              <a:ext cx="2144787" cy="10801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Понимание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речи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взрослых, 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ответы 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 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более 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сложные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вопросы, 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выражение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своего мнения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Четкое произношение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гласных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согласных звуков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Восприятие на слух и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понимание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содержания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произведений</a:t>
              </a:r>
              <a:endParaRPr lang="ru-RU" sz="12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Произношение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звуков, слов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на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казахском языке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268219" y="3560601"/>
            <a:ext cx="2271400" cy="2665632"/>
            <a:chOff x="417758" y="3718457"/>
            <a:chExt cx="2185826" cy="1112956"/>
          </a:xfrm>
        </p:grpSpPr>
        <p:sp>
          <p:nvSpPr>
            <p:cNvPr id="34" name="Блок-схема: процесс 33"/>
            <p:cNvSpPr/>
            <p:nvPr/>
          </p:nvSpPr>
          <p:spPr>
            <a:xfrm>
              <a:off x="417758" y="3718457"/>
              <a:ext cx="218582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TextBox 26"/>
            <p:cNvSpPr txBox="1"/>
            <p:nvPr/>
          </p:nvSpPr>
          <p:spPr>
            <a:xfrm>
              <a:off x="433497" y="3724972"/>
              <a:ext cx="2130233" cy="10794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Правильное </a:t>
              </a:r>
              <a:r>
                <a:rPr lang="ru-RU" sz="1200" b="1" dirty="0" err="1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произноше-ние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звуков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родного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языка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Использование 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 речи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простых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сложных предложений, 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умение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задавать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понятные вопросы </a:t>
              </a:r>
              <a:endParaRPr lang="ru-RU" sz="12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Пересказ содержания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знакомых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произведений по иллюстрациям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Правильное произноше-ние </a:t>
              </a:r>
              <a:r>
                <a:rPr lang="kk-KZ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слов и звуков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Расширение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словарного запаса казахского языка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9594857" y="3550932"/>
            <a:ext cx="2381867" cy="3535304"/>
            <a:chOff x="452028" y="3724315"/>
            <a:chExt cx="2152836" cy="1220444"/>
          </a:xfrm>
        </p:grpSpPr>
        <p:sp>
          <p:nvSpPr>
            <p:cNvPr id="37" name="Блок-схема: процесс 36"/>
            <p:cNvSpPr/>
            <p:nvPr/>
          </p:nvSpPr>
          <p:spPr>
            <a:xfrm>
              <a:off x="452028" y="3724315"/>
              <a:ext cx="215283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TextBox 26"/>
            <p:cNvSpPr txBox="1"/>
            <p:nvPr/>
          </p:nvSpPr>
          <p:spPr>
            <a:xfrm>
              <a:off x="478136" y="3733515"/>
              <a:ext cx="2100620" cy="12112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Правильно произносит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звуки речи, 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употребляет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 речи простые и сложные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предложения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Составление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рассказов,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пересказ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содержания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текста,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рассказ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наизусть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стихотворений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Звуковой анализ слова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Ориентировка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 листе бумаги, 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готовность руки к письму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Правильное произношение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специфических звуков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казахского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языка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Полные 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 правильные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ответы на вопросы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endParaRPr lang="ru-RU" sz="1200" b="1" dirty="0" smtClean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endParaRPr lang="ru-RU" sz="1200" b="1" dirty="0" smtClean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27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4A66700E-970E-4D87-BF32-BFFC6D4956CB}"/>
              </a:ext>
            </a:extLst>
          </p:cNvPr>
          <p:cNvSpPr/>
          <p:nvPr/>
        </p:nvSpPr>
        <p:spPr>
          <a:xfrm>
            <a:off x="1221979" y="187757"/>
            <a:ext cx="9748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ДОКАЗАННЫЕ ФАКТОРЫ ВЛИЯНИЯ НА КАЧЕСТВО ОБРАЗОВАНИЯ</a:t>
            </a:r>
          </a:p>
        </p:txBody>
      </p:sp>
      <p:pic>
        <p:nvPicPr>
          <p:cNvPr id="13" name="Picture 2" descr="Home page - OECD">
            <a:extLst>
              <a:ext uri="{FF2B5EF4-FFF2-40B4-BE49-F238E27FC236}">
                <a16:creationId xmlns:a16="http://schemas.microsoft.com/office/drawing/2014/main" xmlns="" id="{D8809C80-336E-E67B-2032-FC11F051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861" y="10426839"/>
            <a:ext cx="107587" cy="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20"/>
          <p:cNvSpPr/>
          <p:nvPr/>
        </p:nvSpPr>
        <p:spPr>
          <a:xfrm>
            <a:off x="166543" y="98254"/>
            <a:ext cx="11785600" cy="564503"/>
          </a:xfrm>
          <a:custGeom>
            <a:avLst/>
            <a:gdLst/>
            <a:ahLst/>
            <a:cxnLst/>
            <a:rect l="l" t="t" r="r" b="b"/>
            <a:pathLst>
              <a:path w="5084720" h="1198080">
                <a:moveTo>
                  <a:pt x="4960260" y="1198080"/>
                </a:moveTo>
                <a:lnTo>
                  <a:pt x="124460" y="1198080"/>
                </a:lnTo>
                <a:cubicBezTo>
                  <a:pt x="55880" y="1198080"/>
                  <a:pt x="0" y="1142200"/>
                  <a:pt x="0" y="107362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960260" y="0"/>
                </a:lnTo>
                <a:cubicBezTo>
                  <a:pt x="5028840" y="0"/>
                  <a:pt x="5084720" y="55880"/>
                  <a:pt x="5084720" y="124460"/>
                </a:cubicBezTo>
                <a:lnTo>
                  <a:pt x="5084720" y="1073620"/>
                </a:lnTo>
                <a:cubicBezTo>
                  <a:pt x="5084720" y="1142200"/>
                  <a:pt x="5028840" y="1198080"/>
                  <a:pt x="4960260" y="1198080"/>
                </a:cubicBezTo>
                <a:close/>
              </a:path>
            </a:pathLst>
          </a:custGeom>
          <a:solidFill>
            <a:srgbClr val="F6F6F6"/>
          </a:solidFill>
        </p:spPr>
      </p:sp>
      <p:sp>
        <p:nvSpPr>
          <p:cNvPr id="64" name="Прямоугольник 63"/>
          <p:cNvSpPr/>
          <p:nvPr/>
        </p:nvSpPr>
        <p:spPr>
          <a:xfrm>
            <a:off x="283835" y="152394"/>
            <a:ext cx="11504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НАРАЩИВАНИЕ КОМПЕТЕНЦИЙ до поступления в 1 класс</a:t>
            </a:r>
            <a:endParaRPr lang="kk-KZ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439142" y="1613835"/>
            <a:ext cx="11348715" cy="1821389"/>
            <a:chOff x="2455910" y="7124702"/>
            <a:chExt cx="10333637" cy="2003506"/>
          </a:xfrm>
        </p:grpSpPr>
        <p:pic>
          <p:nvPicPr>
            <p:cNvPr id="67" name="object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2455910" y="7124702"/>
              <a:ext cx="10333637" cy="200350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68" name="TextBox 67"/>
            <p:cNvSpPr txBox="1"/>
            <p:nvPr/>
          </p:nvSpPr>
          <p:spPr>
            <a:xfrm rot="10800000" flipV="1">
              <a:off x="2922490" y="7858722"/>
              <a:ext cx="1182287" cy="42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</a:t>
              </a: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806160" y="7930360"/>
              <a:ext cx="1397250" cy="4256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</a:p>
          </p:txBody>
        </p:sp>
        <p:sp>
          <p:nvSpPr>
            <p:cNvPr id="70" name="Прямоугольник 69"/>
            <p:cNvSpPr/>
            <p:nvPr/>
          </p:nvSpPr>
          <p:spPr>
            <a:xfrm rot="10800000" flipH="1" flipV="1">
              <a:off x="6556609" y="7930360"/>
              <a:ext cx="169187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 rot="10800000" flipV="1">
              <a:off x="8733865" y="7878907"/>
              <a:ext cx="1397250" cy="42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 rot="10800000" flipV="1">
              <a:off x="10869185" y="7821870"/>
              <a:ext cx="1182291" cy="42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лет</a:t>
              </a:r>
            </a:p>
          </p:txBody>
        </p:sp>
      </p:grpSp>
      <p:sp>
        <p:nvSpPr>
          <p:cNvPr id="73" name="Freeform 12"/>
          <p:cNvSpPr/>
          <p:nvPr/>
        </p:nvSpPr>
        <p:spPr>
          <a:xfrm>
            <a:off x="4609480" y="819319"/>
            <a:ext cx="1684194" cy="575862"/>
          </a:xfrm>
          <a:custGeom>
            <a:avLst/>
            <a:gdLst/>
            <a:ahLst/>
            <a:cxnLst/>
            <a:rect l="l" t="t" r="r" b="b"/>
            <a:pathLst>
              <a:path w="2763919" h="882511">
                <a:moveTo>
                  <a:pt x="0" y="0"/>
                </a:moveTo>
                <a:lnTo>
                  <a:pt x="2763918" y="0"/>
                </a:lnTo>
                <a:lnTo>
                  <a:pt x="2763918" y="882511"/>
                </a:lnTo>
                <a:lnTo>
                  <a:pt x="0" y="8825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31"/>
          <p:cNvSpPr/>
          <p:nvPr/>
        </p:nvSpPr>
        <p:spPr>
          <a:xfrm>
            <a:off x="6332713" y="819318"/>
            <a:ext cx="983572" cy="575863"/>
          </a:xfrm>
          <a:custGeom>
            <a:avLst/>
            <a:gdLst/>
            <a:ahLst/>
            <a:cxnLst/>
            <a:rect l="l" t="t" r="r" b="b"/>
            <a:pathLst>
              <a:path w="1226460" h="379088">
                <a:moveTo>
                  <a:pt x="0" y="0"/>
                </a:moveTo>
                <a:lnTo>
                  <a:pt x="1226460" y="0"/>
                </a:lnTo>
                <a:lnTo>
                  <a:pt x="1226460" y="379088"/>
                </a:lnTo>
                <a:lnTo>
                  <a:pt x="0" y="3790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5" name="TextBox 24"/>
          <p:cNvSpPr txBox="1"/>
          <p:nvPr/>
        </p:nvSpPr>
        <p:spPr>
          <a:xfrm>
            <a:off x="6332713" y="954179"/>
            <a:ext cx="5867583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ОСНОВЫ  </a:t>
            </a: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МАТЕМАТИКИ</a:t>
            </a:r>
            <a:endParaRPr lang="ru-RU" sz="20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084F63F8-6A20-25D1-ABD7-29064974B1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69" y="1821298"/>
            <a:ext cx="825593" cy="825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16F5818-0BFA-7E17-1394-EFA5049019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23285" y="1212079"/>
            <a:ext cx="1344349" cy="1150334"/>
          </a:xfrm>
          <a:prstGeom prst="rect">
            <a:avLst/>
          </a:prstGeom>
        </p:spPr>
      </p:pic>
      <p:sp>
        <p:nvSpPr>
          <p:cNvPr id="19" name="TextBox 24"/>
          <p:cNvSpPr txBox="1"/>
          <p:nvPr/>
        </p:nvSpPr>
        <p:spPr>
          <a:xfrm>
            <a:off x="-232096" y="785041"/>
            <a:ext cx="5155074" cy="686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ПОЗНАВАТЕЛЬНЫЕ И ИНТЕЛЛЕКТУАЛЬНЫЕ НАВЫКИ</a:t>
            </a:r>
            <a:endParaRPr lang="ru-RU" sz="20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03332" y="3560602"/>
            <a:ext cx="2135452" cy="1779035"/>
            <a:chOff x="421644" y="3824805"/>
            <a:chExt cx="2135452" cy="1452248"/>
          </a:xfrm>
        </p:grpSpPr>
        <p:sp>
          <p:nvSpPr>
            <p:cNvPr id="3" name="Блок-схема: процесс 2"/>
            <p:cNvSpPr/>
            <p:nvPr/>
          </p:nvSpPr>
          <p:spPr>
            <a:xfrm>
              <a:off x="421644" y="3824805"/>
              <a:ext cx="2135452" cy="1452248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TextBox 26"/>
            <p:cNvSpPr txBox="1"/>
            <p:nvPr/>
          </p:nvSpPr>
          <p:spPr>
            <a:xfrm>
              <a:off x="433503" y="3858376"/>
              <a:ext cx="2063860" cy="13567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Выполнение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разнооб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-разных действий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 предметами (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открывать, закрывать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нанизывать, снимать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прокатывать,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втыкать)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Г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руппирует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однород-ные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предметы по величине, форме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490880" y="3560601"/>
            <a:ext cx="2307446" cy="2081465"/>
            <a:chOff x="316610" y="3593111"/>
            <a:chExt cx="2152836" cy="2345125"/>
          </a:xfrm>
        </p:grpSpPr>
        <p:sp>
          <p:nvSpPr>
            <p:cNvPr id="28" name="Блок-схема: процесс 27"/>
            <p:cNvSpPr/>
            <p:nvPr/>
          </p:nvSpPr>
          <p:spPr>
            <a:xfrm>
              <a:off x="316610" y="3593111"/>
              <a:ext cx="2152836" cy="2345125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TextBox 26"/>
            <p:cNvSpPr txBox="1"/>
            <p:nvPr/>
          </p:nvSpPr>
          <p:spPr>
            <a:xfrm>
              <a:off x="334801" y="3674499"/>
              <a:ext cx="2082769" cy="20805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Выполнение задания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 словесной инструкции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взрослого и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образца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Различение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основных цветов, формы, величины, фактуры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предметов </a:t>
              </a:r>
              <a:endParaRPr lang="ru-RU" sz="12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Изображение предметов,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похожих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 округлую, удлиненную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формы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912627" y="3560601"/>
            <a:ext cx="2343062" cy="2081465"/>
            <a:chOff x="391122" y="3701397"/>
            <a:chExt cx="2209839" cy="1112956"/>
          </a:xfrm>
        </p:grpSpPr>
        <p:sp>
          <p:nvSpPr>
            <p:cNvPr id="31" name="Блок-схема: процесс 30"/>
            <p:cNvSpPr/>
            <p:nvPr/>
          </p:nvSpPr>
          <p:spPr>
            <a:xfrm>
              <a:off x="391122" y="3701397"/>
              <a:ext cx="2209839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TextBox 26"/>
            <p:cNvSpPr txBox="1"/>
            <p:nvPr/>
          </p:nvSpPr>
          <p:spPr>
            <a:xfrm>
              <a:off x="419443" y="3744014"/>
              <a:ext cx="2144787" cy="9874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Различение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понятий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«один», «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много»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Поиск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 окружающей среде один или несколько одинаковых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предметов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Знание 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 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называние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характерных отличий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предметов способом сравнения (наложения, приложения)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268219" y="3560601"/>
            <a:ext cx="2271400" cy="2483148"/>
            <a:chOff x="417758" y="3718457"/>
            <a:chExt cx="2185826" cy="1112956"/>
          </a:xfrm>
        </p:grpSpPr>
        <p:sp>
          <p:nvSpPr>
            <p:cNvPr id="34" name="Блок-схема: процесс 33"/>
            <p:cNvSpPr/>
            <p:nvPr/>
          </p:nvSpPr>
          <p:spPr>
            <a:xfrm>
              <a:off x="417758" y="3718457"/>
              <a:ext cx="218582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TextBox 26"/>
            <p:cNvSpPr txBox="1"/>
            <p:nvPr/>
          </p:nvSpPr>
          <p:spPr>
            <a:xfrm>
              <a:off x="433497" y="3724972"/>
              <a:ext cx="2130233" cy="10759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Знание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прямого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обратного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счет в пределах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5-ти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Сравнивание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двух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разных и одинаковых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предметов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 длине и ширине, высоте и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толщине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Различие 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 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называние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геометрических фигур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тел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Называние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признаков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характерных отличий предметов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9594857" y="3550933"/>
            <a:ext cx="2381867" cy="3348690"/>
            <a:chOff x="452028" y="3724315"/>
            <a:chExt cx="2152836" cy="1247185"/>
          </a:xfrm>
        </p:grpSpPr>
        <p:sp>
          <p:nvSpPr>
            <p:cNvPr id="37" name="Блок-схема: процесс 36"/>
            <p:cNvSpPr/>
            <p:nvPr/>
          </p:nvSpPr>
          <p:spPr>
            <a:xfrm>
              <a:off x="452028" y="3724315"/>
              <a:ext cx="215283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TextBox 26"/>
            <p:cNvSpPr txBox="1"/>
            <p:nvPr/>
          </p:nvSpPr>
          <p:spPr>
            <a:xfrm>
              <a:off x="478136" y="3733515"/>
              <a:ext cx="2100620" cy="12379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Знание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прямого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обратн-ного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счета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 пределах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10-ти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Сравнивание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предметов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 различным признакам (цвет, форма, величина, количество, объем, размер, материал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)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Ориентировка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во времени, пространстве, на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плоскости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Знание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геометрических фигур и тел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Решение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игровых логических заданий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Умение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находить пути решения поставленной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задачи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endParaRPr lang="ru-RU" sz="1200" b="1" dirty="0" smtClean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endParaRPr lang="ru-RU" sz="1200" b="1" dirty="0" smtClean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303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1549</Words>
  <Application>Microsoft Office PowerPoint</Application>
  <PresentationFormat>Широкоэкранный</PresentationFormat>
  <Paragraphs>563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Aileron Ultra-Bold</vt:lpstr>
      <vt:lpstr>Arial</vt:lpstr>
      <vt:lpstr>Calibri</vt:lpstr>
      <vt:lpstr>Calibri Light</vt:lpstr>
      <vt:lpstr>Segoe UI</vt:lpstr>
      <vt:lpstr>Times New Roman</vt:lpstr>
      <vt:lpstr>Wingdings</vt:lpstr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Shkola Do</dc:creator>
  <cp:lastModifiedBy>Андыбаева Манап Сагаткановна</cp:lastModifiedBy>
  <cp:revision>84</cp:revision>
  <cp:lastPrinted>2025-02-03T04:34:40Z</cp:lastPrinted>
  <dcterms:created xsi:type="dcterms:W3CDTF">2025-01-14T05:57:42Z</dcterms:created>
  <dcterms:modified xsi:type="dcterms:W3CDTF">2025-02-07T14:35:03Z</dcterms:modified>
</cp:coreProperties>
</file>